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75"/>
  </p:notesMasterIdLst>
  <p:handoutMasterIdLst>
    <p:handoutMasterId r:id="rId76"/>
  </p:handoutMasterIdLst>
  <p:sldIdLst>
    <p:sldId id="324" r:id="rId3"/>
    <p:sldId id="410" r:id="rId4"/>
    <p:sldId id="519" r:id="rId5"/>
    <p:sldId id="419" r:id="rId6"/>
    <p:sldId id="427" r:id="rId7"/>
    <p:sldId id="525" r:id="rId8"/>
    <p:sldId id="428" r:id="rId9"/>
    <p:sldId id="429" r:id="rId10"/>
    <p:sldId id="529" r:id="rId11"/>
    <p:sldId id="430" r:id="rId12"/>
    <p:sldId id="432" r:id="rId13"/>
    <p:sldId id="433" r:id="rId14"/>
    <p:sldId id="434" r:id="rId15"/>
    <p:sldId id="435" r:id="rId16"/>
    <p:sldId id="437" r:id="rId17"/>
    <p:sldId id="449" r:id="rId18"/>
    <p:sldId id="439" r:id="rId19"/>
    <p:sldId id="440" r:id="rId20"/>
    <p:sldId id="512" r:id="rId21"/>
    <p:sldId id="514" r:id="rId22"/>
    <p:sldId id="522" r:id="rId23"/>
    <p:sldId id="516" r:id="rId24"/>
    <p:sldId id="528" r:id="rId25"/>
    <p:sldId id="438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20" r:id="rId35"/>
    <p:sldId id="422" r:id="rId36"/>
    <p:sldId id="423" r:id="rId37"/>
    <p:sldId id="424" r:id="rId38"/>
    <p:sldId id="425" r:id="rId39"/>
    <p:sldId id="415" r:id="rId40"/>
    <p:sldId id="451" r:id="rId41"/>
    <p:sldId id="452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473" r:id="rId62"/>
    <p:sldId id="475" r:id="rId63"/>
    <p:sldId id="476" r:id="rId64"/>
    <p:sldId id="500" r:id="rId65"/>
    <p:sldId id="501" r:id="rId66"/>
    <p:sldId id="503" r:id="rId67"/>
    <p:sldId id="504" r:id="rId68"/>
    <p:sldId id="505" r:id="rId69"/>
    <p:sldId id="506" r:id="rId70"/>
    <p:sldId id="507" r:id="rId71"/>
    <p:sldId id="508" r:id="rId72"/>
    <p:sldId id="414" r:id="rId73"/>
    <p:sldId id="531" r:id="rId74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rosoft Office User" initials="Office" lastIdx="1" clrIdx="0"/>
  <p:cmAuthor id="1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E742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2" autoAdjust="0"/>
    <p:restoredTop sz="85366" autoAdjust="0"/>
  </p:normalViewPr>
  <p:slideViewPr>
    <p:cSldViewPr>
      <p:cViewPr>
        <p:scale>
          <a:sx n="76" d="100"/>
          <a:sy n="76" d="100"/>
        </p:scale>
        <p:origin x="-56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commentAuthors" Target="commentAuthors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26T23:05:56.209" idx="1">
    <p:pos x="10" y="10"/>
    <p:text>menentukan terlebih dahulu seperti apa konsep aplikasi yang akan dikembangkannya</p:text>
  </p:cm>
  <p:cm authorId="1" dt="2019-04-26T23:26:07.569" idx="1">
    <p:pos x="146" y="14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6/18/19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6/18/19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devices have similar characteristics. </a:t>
            </a:r>
            <a:endParaRPr lang="id-ID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 smtClean="0"/>
              <a:t>Portable, </a:t>
            </a:r>
            <a:r>
              <a:rPr lang="en-US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diartikan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dirty="0" err="1" smtClean="0"/>
              <a:t>Praktis</a:t>
            </a:r>
            <a:r>
              <a:rPr lang="en-US" dirty="0" smtClean="0"/>
              <a:t>, User</a:t>
            </a:r>
            <a:r>
              <a:rPr lang="en-US" baseline="0" dirty="0" smtClean="0"/>
              <a:t> friendly, </a:t>
            </a:r>
            <a:r>
              <a:rPr lang="en-US" baseline="0" dirty="0" err="1" smtClean="0"/>
              <a:t>mudah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dibawa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kemana</a:t>
            </a:r>
            <a:r>
              <a:rPr lang="en-US" baseline="0" dirty="0" smtClean="0"/>
              <a:t> mana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bersifat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mandiri</a:t>
            </a: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size,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 dan berat yang bisa dibawa</a:t>
            </a:r>
            <a:r>
              <a:rPr lang="id-ID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dengan satu tangan dan dapat dimanipulasi dengan tangan lainny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Wi-Fi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Wireless </a:t>
            </a:r>
            <a:r>
              <a:rPr lang="id-ID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tanpa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frekuensi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IEEE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Hampir</a:t>
            </a:r>
            <a:r>
              <a:rPr lang="id-ID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secara keseluruhan mobile device saat ini memiliki interface touchscreen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Terbatas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argument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ponsel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ponsel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kelahiran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kebawah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ponsel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ROM 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terbatas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tetapi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unutk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Ponsel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mendekati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layaknya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laptop,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melebihi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laptop. 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misalnya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smatphone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ram 4 GB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ROM 128 GB,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sekelas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Smartphone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suatu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memory 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Adanya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assistant</a:t>
            </a:r>
            <a:r>
              <a:rPr lang="id-ID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seperti Siri, Cortana atau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Assistant,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dulu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mendengar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Jarvis di film ironman 2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asisten,kalua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sekarang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asisten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ironman di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avenger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game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bernama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friday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03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Kernel yang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digunakan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adalah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kernel Linux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versi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2.6,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dan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versi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3.x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pada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Android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versi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4.0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ke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atas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. Kernel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ini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sz="1200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berbasis</a:t>
            </a:r>
            <a:r>
              <a:rPr lang="en-US" sz="1200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 </a:t>
            </a:r>
            <a:r>
              <a:rPr lang="en-US" sz="1200" b="0" i="0" u="none" dirty="0" smtClean="0">
                <a:solidFill>
                  <a:srgbClr val="000000"/>
                </a:solidFill>
                <a:latin typeface="Lato"/>
              </a:rPr>
              <a:t>monolithic</a:t>
            </a:r>
          </a:p>
          <a:p>
            <a:endParaRPr lang="en-US" b="0" i="0" u="none" dirty="0" smtClean="0">
              <a:solidFill>
                <a:schemeClr val="tx1">
                  <a:lumMod val="50000"/>
                </a:schemeClr>
              </a:solidFill>
              <a:latin typeface="Lato"/>
            </a:endParaRPr>
          </a:p>
          <a:p>
            <a:r>
              <a:rPr lang="en-US" b="1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Linux Kernel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merupakan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layer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tempat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keberadaan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inti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dari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operating system android.</a:t>
            </a:r>
          </a:p>
          <a:p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Layer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ini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berisi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file-file system yang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mengatur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system processing, memory, resource, drivers,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dan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sistem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android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lainnya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.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Inilah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yang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membuat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file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sistem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pada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Android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mirip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dengan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file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sistem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pada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sistem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operasi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</a:t>
            </a:r>
            <a:r>
              <a:rPr lang="en-US" b="0" i="0" u="none" dirty="0" err="1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berbasis</a:t>
            </a:r>
            <a:r>
              <a:rPr lang="en-US" b="0" i="0" u="none" dirty="0" smtClean="0">
                <a:solidFill>
                  <a:schemeClr val="tx1">
                    <a:lumMod val="50000"/>
                  </a:schemeClr>
                </a:solidFill>
                <a:latin typeface="Lato"/>
              </a:rPr>
              <a:t> Linux.</a:t>
            </a:r>
          </a:p>
          <a:p>
            <a:endParaRPr lang="en-US" b="0" i="0" u="none" dirty="0">
              <a:solidFill>
                <a:schemeClr val="tx1">
                  <a:lumMod val="50000"/>
                </a:schemeClr>
              </a:solidFill>
              <a:latin typeface="La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Touchscreen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sentuh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(touchscreen)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kemungkinanan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berinteraksi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swipe, flip, drag,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pinch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zoom.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mendukung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multitouch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keseluruhan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disentuh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bersamaan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mendukung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GPS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memungkinkan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mengakses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memanfaatkan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(Map)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petunjuk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Accelerometer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mendukung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Accelerometer,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percepatan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Accelerometer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memberitahukan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bergerak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terguncang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berbalik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posisinya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 Card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memungkinkan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mengakses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file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 Card. SD Card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penyimpanan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medium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mobile lain non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penyimpanan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Awalnya</a:t>
            </a:r>
            <a:r>
              <a:rPr lang="en-US" sz="1200" dirty="0" smtClean="0"/>
              <a:t> </a:t>
            </a:r>
            <a:r>
              <a:rPr lang="en-US" sz="1200" dirty="0" err="1" smtClean="0"/>
              <a:t>dibuat</a:t>
            </a:r>
            <a:r>
              <a:rPr lang="en-US" sz="1200" dirty="0" smtClean="0"/>
              <a:t> </a:t>
            </a:r>
            <a:r>
              <a:rPr lang="en-US" sz="1200" dirty="0" err="1" smtClean="0"/>
              <a:t>hanya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 </a:t>
            </a:r>
            <a:r>
              <a:rPr lang="en-US" sz="1200" dirty="0" err="1" smtClean="0"/>
              <a:t>Iphone</a:t>
            </a:r>
            <a:r>
              <a:rPr lang="en-US" sz="1200" dirty="0" smtClean="0"/>
              <a:t>. iOS </a:t>
            </a:r>
            <a:r>
              <a:rPr lang="en-US" sz="1200" dirty="0" err="1" smtClean="0"/>
              <a:t>kemudian</a:t>
            </a:r>
            <a:r>
              <a:rPr lang="en-US" sz="1200" dirty="0" smtClean="0"/>
              <a:t> </a:t>
            </a:r>
            <a:r>
              <a:rPr lang="en-US" sz="1200" dirty="0" err="1" smtClean="0"/>
              <a:t>berkembang</a:t>
            </a:r>
            <a:r>
              <a:rPr lang="en-US" sz="1200" dirty="0" smtClean="0"/>
              <a:t> </a:t>
            </a:r>
            <a:r>
              <a:rPr lang="en-US" sz="1200" dirty="0" err="1" smtClean="0"/>
              <a:t>hingga</a:t>
            </a:r>
            <a:r>
              <a:rPr lang="en-US" sz="1200" dirty="0" smtClean="0"/>
              <a:t> </a:t>
            </a:r>
            <a:r>
              <a:rPr lang="en-US" sz="1200" dirty="0" err="1" smtClean="0"/>
              <a:t>bisa</a:t>
            </a:r>
            <a:r>
              <a:rPr lang="en-US" sz="1200" dirty="0" smtClean="0"/>
              <a:t> </a:t>
            </a:r>
            <a:r>
              <a:rPr lang="en-US" sz="1200" dirty="0" err="1" smtClean="0"/>
              <a:t>mendukung</a:t>
            </a:r>
            <a:r>
              <a:rPr lang="en-US" sz="1200" dirty="0" smtClean="0"/>
              <a:t> </a:t>
            </a:r>
            <a:r>
              <a:rPr lang="en-US" sz="1200" dirty="0" err="1" smtClean="0"/>
              <a:t>perangkat</a:t>
            </a:r>
            <a:r>
              <a:rPr lang="en-US" sz="1200" dirty="0" smtClean="0"/>
              <a:t> Apple yang lain </a:t>
            </a:r>
            <a:r>
              <a:rPr lang="en-US" sz="1200" dirty="0" err="1" smtClean="0"/>
              <a:t>seperti</a:t>
            </a:r>
            <a:r>
              <a:rPr lang="en-US" sz="1200" dirty="0" smtClean="0"/>
              <a:t> IPod, </a:t>
            </a:r>
            <a:r>
              <a:rPr lang="en-US" sz="1200" dirty="0" err="1" smtClean="0"/>
              <a:t>touch,iPad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Apple TV. Apple </a:t>
            </a:r>
            <a:r>
              <a:rPr lang="en-US" sz="1200" dirty="0" err="1" smtClean="0"/>
              <a:t>tidak</a:t>
            </a:r>
            <a:r>
              <a:rPr lang="en-US" sz="1200" dirty="0" smtClean="0"/>
              <a:t> </a:t>
            </a:r>
            <a:r>
              <a:rPr lang="en-US" sz="1200" dirty="0" err="1" smtClean="0"/>
              <a:t>melisensikan</a:t>
            </a:r>
            <a:r>
              <a:rPr lang="en-US" sz="1200" dirty="0" smtClean="0"/>
              <a:t> iOS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digunakan</a:t>
            </a:r>
            <a:r>
              <a:rPr lang="en-US" sz="1200" dirty="0" smtClean="0"/>
              <a:t> di </a:t>
            </a:r>
            <a:r>
              <a:rPr lang="en-US" sz="1200" dirty="0" err="1" smtClean="0"/>
              <a:t>perangkat</a:t>
            </a:r>
            <a:r>
              <a:rPr lang="en-US" sz="1200" dirty="0" smtClean="0"/>
              <a:t> </a:t>
            </a:r>
            <a:r>
              <a:rPr lang="en-US" sz="1200" dirty="0" err="1" smtClean="0"/>
              <a:t>keras</a:t>
            </a:r>
            <a:r>
              <a:rPr lang="en-US" sz="1200" dirty="0" smtClean="0"/>
              <a:t> lain. Hal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berbeda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 Android yang </a:t>
            </a:r>
            <a:r>
              <a:rPr lang="en-US" sz="1200" dirty="0" err="1" smtClean="0"/>
              <a:t>bisa</a:t>
            </a:r>
            <a:r>
              <a:rPr lang="en-US" sz="1200" dirty="0" smtClean="0"/>
              <a:t> </a:t>
            </a:r>
            <a:r>
              <a:rPr lang="en-US" sz="1200" dirty="0" err="1" smtClean="0"/>
              <a:t>ditemukan</a:t>
            </a:r>
            <a:r>
              <a:rPr lang="en-US" sz="1200" dirty="0" smtClean="0"/>
              <a:t> di </a:t>
            </a:r>
            <a:r>
              <a:rPr lang="en-US" sz="1200" dirty="0" err="1" smtClean="0"/>
              <a:t>berbagai</a:t>
            </a:r>
            <a:r>
              <a:rPr lang="en-US" sz="1200" dirty="0" smtClean="0"/>
              <a:t> </a:t>
            </a:r>
            <a:r>
              <a:rPr lang="en-US" sz="1200" dirty="0" err="1" smtClean="0"/>
              <a:t>merk</a:t>
            </a:r>
            <a:r>
              <a:rPr lang="en-US" sz="1200" dirty="0" smtClean="0"/>
              <a:t> </a:t>
            </a:r>
            <a:r>
              <a:rPr lang="en-US" sz="1200" dirty="0" err="1" smtClean="0"/>
              <a:t>perangkat</a:t>
            </a:r>
            <a:r>
              <a:rPr lang="en-US" sz="1200" dirty="0" smtClean="0"/>
              <a:t> </a:t>
            </a:r>
            <a:r>
              <a:rPr lang="en-US" sz="1200" dirty="0" err="1" smtClean="0"/>
              <a:t>genggam</a:t>
            </a:r>
            <a:r>
              <a:rPr lang="en-US" sz="1200" smtClean="0"/>
              <a:t>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Enkripsi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kerahasiaan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mengubah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plaintext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chipertext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kunci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tertentu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Enkripsi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data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smartphone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kerahasiaannya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enkripsi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sebagian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maksudnya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kerahasiaannya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pemrograman</a:t>
            </a:r>
            <a:r>
              <a:rPr lang="en-US" baseline="0" dirty="0" smtClean="0"/>
              <a:t> mobile 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Android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Bahasa </a:t>
            </a:r>
            <a:r>
              <a:rPr lang="en-US" baseline="0" dirty="0" err="1" smtClean="0"/>
              <a:t>pemrograman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C++, Java, </a:t>
            </a:r>
            <a:r>
              <a:rPr lang="en-US" baseline="0" dirty="0" err="1" smtClean="0"/>
              <a:t>Kotlin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dll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IOS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bebrapa</a:t>
            </a:r>
            <a:r>
              <a:rPr lang="en-US" baseline="0" dirty="0" smtClean="0"/>
              <a:t> Bahasa </a:t>
            </a:r>
            <a:r>
              <a:rPr lang="en-US" baseline="0" dirty="0" err="1" smtClean="0"/>
              <a:t>pemrograman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u="none" dirty="0" smtClean="0"/>
              <a:t>C++, Objective-C, Swift</a:t>
            </a:r>
            <a:endParaRPr lang="en-US" u="none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Windows</a:t>
            </a:r>
            <a:r>
              <a:rPr lang="en-US" baseline="0" dirty="0"/>
              <a:t> </a:t>
            </a:r>
            <a:r>
              <a:rPr lang="en-US" baseline="0" dirty="0" smtClean="0"/>
              <a:t>Phone, </a:t>
            </a:r>
            <a:r>
              <a:rPr lang="en-US" dirty="0" err="1" smtClean="0"/>
              <a:t>bahasa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pemograman</a:t>
            </a:r>
            <a:r>
              <a:rPr lang="en-US" dirty="0" smtClean="0"/>
              <a:t> C#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Visual Basic. Dan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mendesign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animasinya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Silverlight yang </a:t>
            </a:r>
            <a:r>
              <a:rPr lang="en-US" dirty="0" err="1" smtClean="0"/>
              <a:t>ada</a:t>
            </a:r>
            <a:r>
              <a:rPr lang="en-US" dirty="0" smtClean="0"/>
              <a:t> di </a:t>
            </a:r>
            <a:r>
              <a:rPr lang="en-US" dirty="0" err="1" smtClean="0"/>
              <a:t>Micosoft</a:t>
            </a:r>
            <a:r>
              <a:rPr lang="en-US" dirty="0" smtClean="0"/>
              <a:t> Expression Blend.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Blacberry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bebrapa</a:t>
            </a:r>
            <a:r>
              <a:rPr lang="en-US" baseline="0" dirty="0" smtClean="0"/>
              <a:t> Bahasa </a:t>
            </a:r>
            <a:r>
              <a:rPr lang="en-US" baseline="0" dirty="0" err="1" smtClean="0"/>
              <a:t>pemrograman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u="none" dirty="0" smtClean="0"/>
              <a:t>C++, Java.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mendevelop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IOS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pelajari</a:t>
            </a:r>
            <a:r>
              <a:rPr lang="en-US" dirty="0" smtClean="0"/>
              <a:t> Bahasa </a:t>
            </a:r>
            <a:r>
              <a:rPr lang="en-US" dirty="0" err="1" smtClean="0"/>
              <a:t>pemrograman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baseline="0" dirty="0" smtClean="0"/>
              <a:t> IOS</a:t>
            </a:r>
          </a:p>
          <a:p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mendevelop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 Android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pelajari</a:t>
            </a:r>
            <a:r>
              <a:rPr lang="en-US" baseline="0" dirty="0" smtClean="0"/>
              <a:t> Bahasa </a:t>
            </a:r>
            <a:r>
              <a:rPr lang="en-US" baseline="0" dirty="0" err="1" smtClean="0"/>
              <a:t>pemrograman</a:t>
            </a:r>
            <a:r>
              <a:rPr lang="en-US" baseline="0" dirty="0" smtClean="0"/>
              <a:t> yang support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android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Tetapi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mendevelop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 Blackberry, </a:t>
            </a:r>
            <a:r>
              <a:rPr lang="en-US" baseline="0" dirty="0" err="1" smtClean="0"/>
              <a:t>sebab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smatphone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dipasarkan</a:t>
            </a:r>
            <a:r>
              <a:rPr lang="en-US" baseline="0" dirty="0" smtClean="0"/>
              <a:t>,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Ketika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pengembang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kedepan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menguasai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konsep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mobile programing</a:t>
            </a:r>
          </a:p>
          <a:p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keseluruhan</a:t>
            </a:r>
            <a:r>
              <a:rPr lang="en-US" baseline="0" dirty="0" smtClean="0"/>
              <a:t>, Bahasa programming C,C++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platform mobile application, </a:t>
            </a:r>
            <a:r>
              <a:rPr lang="en-US" baseline="0" dirty="0" err="1" smtClean="0"/>
              <a:t>begitu</a:t>
            </a:r>
            <a:r>
              <a:rPr lang="en-US" baseline="0" dirty="0" smtClean="0"/>
              <a:t> pula Bahasa </a:t>
            </a:r>
            <a:r>
              <a:rPr lang="en-US" baseline="0" dirty="0" err="1" smtClean="0"/>
              <a:t>pemrograman</a:t>
            </a:r>
            <a:r>
              <a:rPr lang="en-US" baseline="0" dirty="0" smtClean="0"/>
              <a:t> Java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pemrograman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</a:t>
            </a:r>
            <a:r>
              <a:rPr lang="en-US" baseline="0" dirty="0" smtClean="0"/>
              <a:t> platform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perbedaan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misalnya</a:t>
            </a:r>
            <a:r>
              <a:rPr lang="en-US" baseline="0" dirty="0" smtClean="0"/>
              <a:t> android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apple.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3351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Salah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penyebabnya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jutaan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: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Studio (IDE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resmi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didukung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google)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 (IDE lain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didukung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studio)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1700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diresmikan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didukung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dulu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Java.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Java, C++,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kotlinpun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di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dunia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Lagi-lagi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Android Studio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mengembangkan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C++.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paling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mendekati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hardware,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sesulit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pendahulunya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ekosistem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dukungan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studio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sejak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dikalangan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didukung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tools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bagus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bersama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selalu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pemimpin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bidang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hardcore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Namun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dunia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mobile.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kehadirannya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dukungan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Development Kit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(NDK). NDK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mendukung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/ 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di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peningkatan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Studio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dukungan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mengkompilasi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asli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emulator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membantu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bekerja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Objective-C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iOS. Library 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disertakan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Swift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Beralih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dunia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game,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++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dimasukkan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game iOS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QT ​​yang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menawarkan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lintas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platform, library-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disediakan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++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tersedia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khusus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172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diciptakan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perusahaan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terkenal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Android Studio,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RubyMine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PhpStrome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sengaja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diciptakan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melengkapi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segala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kekurangan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dibandingkan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java.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Keunggulan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lainnya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beriringan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java. Dan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2976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Dart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dikembangkan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perusahaan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raksasa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nomor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di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dunia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dart google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mengembangkan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golang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lainnya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website, mobile, Internet of Things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 Dart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dirilis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source.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mengembangkan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Dart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Flutter.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operasi</a:t>
            </a:r>
            <a:r>
              <a:rPr lang="en-US" dirty="0" smtClean="0"/>
              <a:t> mobile </a:t>
            </a:r>
            <a:r>
              <a:rPr lang="en-US" dirty="0" err="1" smtClean="0"/>
              <a:t>merupakan</a:t>
            </a:r>
            <a:r>
              <a:rPr lang="en-US" dirty="0" smtClean="0"/>
              <a:t> software </a:t>
            </a:r>
            <a:r>
              <a:rPr lang="en-US" dirty="0" err="1" smtClean="0"/>
              <a:t>utama</a:t>
            </a:r>
            <a:r>
              <a:rPr lang="en-US" dirty="0" smtClean="0"/>
              <a:t> yang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manajemen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baseline="0" dirty="0" smtClean="0"/>
              <a:t> control </a:t>
            </a:r>
            <a:r>
              <a:rPr lang="en-US" baseline="0" dirty="0" err="1" smtClean="0"/>
              <a:t>terhadap</a:t>
            </a:r>
            <a:r>
              <a:rPr lang="en-US" baseline="0" dirty="0" smtClean="0"/>
              <a:t> hardware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mobile device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langsung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Ada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sekarang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tersisa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operasi</a:t>
            </a:r>
            <a:r>
              <a:rPr lang="en-US" baseline="0" dirty="0" smtClean="0"/>
              <a:t> system yang </a:t>
            </a:r>
            <a:r>
              <a:rPr lang="en-US" baseline="0" dirty="0" err="1" smtClean="0"/>
              <a:t>masih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berjalan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dipasaran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windows phone, apple/IOS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android.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479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lain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C# (C Sharp). 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mengembangkan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C#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terintegrasi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 Visual Studio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Studio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Perbedaannya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memakai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windows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 Visual Studio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Namun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disarankan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memakai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Studio.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5798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terpopuler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ternyata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android.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berbasis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mengembangkan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React Native, Ionic,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punya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basic HTML5, CSS,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Modern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framework-framework di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0707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dikembangkan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diciptakan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menutupi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kekurangan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kompleks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mobile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ataupun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333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dikembangkan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Inc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khusus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pilihan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utama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pengembangan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iPhone, iPad,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iPod.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termasuk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golongan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fungsional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 - Object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dirancang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bekerja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Objective-C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Swift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7967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808080"/>
                </a:solidFill>
                <a:latin typeface="Lato"/>
              </a:rPr>
              <a:t>Meski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Swift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sudah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hampir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mengambil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alih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sebagai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bahasa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utama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pemrogramaan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iOS,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masih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banyak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proyek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iOS yang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bergantung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pada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kode-kode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Objective-C.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Oleh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karena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itu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transisi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dari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Objective-C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ke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Swift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akan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berlangsung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agak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lambat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dan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pembaca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mungkin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akan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butuh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kedua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bahasa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untuk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beberapa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proyek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 </a:t>
            </a:r>
            <a:r>
              <a:rPr lang="en-US" dirty="0" err="1" smtClean="0">
                <a:solidFill>
                  <a:srgbClr val="808080"/>
                </a:solidFill>
                <a:latin typeface="Lato"/>
              </a:rPr>
              <a:t>aplikasi</a:t>
            </a:r>
            <a:r>
              <a:rPr lang="en-US" dirty="0" smtClean="0">
                <a:solidFill>
                  <a:srgbClr val="808080"/>
                </a:solidFill>
                <a:latin typeface="Lato"/>
              </a:rPr>
              <a:t>.</a:t>
            </a:r>
            <a:endParaRPr lang="en-US" b="0" i="0" u="none" strike="noStrike" dirty="0">
              <a:solidFill>
                <a:srgbClr val="808080"/>
              </a:solidFill>
              <a:effectLst/>
              <a:latin typeface="La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latin typeface="Lato"/>
              </a:rPr>
              <a:t>Dikembangkan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awalnya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untuk</a:t>
            </a:r>
            <a:r>
              <a:rPr lang="en-US" sz="1200" dirty="0" smtClean="0">
                <a:latin typeface="Lato"/>
              </a:rPr>
              <a:t> iPhone, </a:t>
            </a:r>
            <a:r>
              <a:rPr lang="en-US" sz="1200" dirty="0" err="1" smtClean="0">
                <a:latin typeface="Lato"/>
              </a:rPr>
              <a:t>kemudian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telah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digunakan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juga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pada</a:t>
            </a:r>
            <a:r>
              <a:rPr lang="en-US" sz="1200" dirty="0" smtClean="0">
                <a:latin typeface="Lato"/>
              </a:rPr>
              <a:t> iPod Touch, iPad </a:t>
            </a:r>
            <a:r>
              <a:rPr lang="en-US" sz="1200" dirty="0" err="1" smtClean="0">
                <a:latin typeface="Lato"/>
              </a:rPr>
              <a:t>dan</a:t>
            </a:r>
            <a:r>
              <a:rPr lang="en-US" sz="1200" dirty="0" smtClean="0">
                <a:latin typeface="Lato"/>
              </a:rPr>
              <a:t> Apple TV. Apple </a:t>
            </a:r>
            <a:r>
              <a:rPr lang="en-US" sz="1200" dirty="0" err="1" smtClean="0">
                <a:latin typeface="Lato"/>
              </a:rPr>
              <a:t>tidak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mengizinkan</a:t>
            </a:r>
            <a:r>
              <a:rPr lang="en-US" sz="1200" dirty="0" smtClean="0">
                <a:latin typeface="Lato"/>
              </a:rPr>
              <a:t> OS </a:t>
            </a:r>
            <a:r>
              <a:rPr lang="en-US" sz="1200" dirty="0" err="1" smtClean="0">
                <a:latin typeface="Lato"/>
              </a:rPr>
              <a:t>untuk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dijalankan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pada</a:t>
            </a:r>
            <a:r>
              <a:rPr lang="en-US" sz="1200" dirty="0" smtClean="0">
                <a:latin typeface="Lato"/>
              </a:rPr>
              <a:t> hardware </a:t>
            </a:r>
            <a:r>
              <a:rPr lang="en-US" sz="1200" dirty="0" err="1" smtClean="0">
                <a:latin typeface="Lato"/>
              </a:rPr>
              <a:t>pihak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ketiga</a:t>
            </a:r>
            <a:r>
              <a:rPr lang="en-US" sz="1200" dirty="0" smtClean="0">
                <a:latin typeface="Lato"/>
              </a:rPr>
              <a:t>. Interface </a:t>
            </a:r>
            <a:r>
              <a:rPr lang="en-US" sz="1200" dirty="0" err="1" smtClean="0">
                <a:latin typeface="Lato"/>
              </a:rPr>
              <a:t>pengguna</a:t>
            </a:r>
            <a:r>
              <a:rPr lang="en-US" sz="1200" dirty="0" smtClean="0">
                <a:latin typeface="Lato"/>
              </a:rPr>
              <a:t> iOS </a:t>
            </a:r>
            <a:r>
              <a:rPr lang="en-US" sz="1200" dirty="0" err="1" smtClean="0">
                <a:latin typeface="Lato"/>
              </a:rPr>
              <a:t>didasarkan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pada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konsep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manipulasi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langsung</a:t>
            </a:r>
            <a:r>
              <a:rPr lang="en-US" sz="1200" dirty="0" smtClean="0">
                <a:latin typeface="Lato"/>
              </a:rPr>
              <a:t>, </a:t>
            </a:r>
            <a:r>
              <a:rPr lang="en-US" sz="1200" dirty="0" err="1" smtClean="0">
                <a:latin typeface="Lato"/>
              </a:rPr>
              <a:t>menggunakan</a:t>
            </a:r>
            <a:r>
              <a:rPr lang="en-US" sz="1200" dirty="0" smtClean="0">
                <a:latin typeface="Lato"/>
              </a:rPr>
              <a:t> </a:t>
            </a:r>
            <a:r>
              <a:rPr lang="en-US" sz="1200" dirty="0" err="1" smtClean="0">
                <a:latin typeface="Lato"/>
              </a:rPr>
              <a:t>gerakan</a:t>
            </a:r>
            <a:r>
              <a:rPr lang="en-US" sz="1200" dirty="0" smtClean="0">
                <a:latin typeface="Lato"/>
              </a:rPr>
              <a:t> multi-touch</a:t>
            </a:r>
          </a:p>
          <a:p>
            <a:endParaRPr lang="en-US" dirty="0">
              <a:latin typeface="La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BlackBerry </a:t>
            </a:r>
            <a:r>
              <a:rPr lang="en-US" sz="1200" dirty="0" err="1" smtClean="0"/>
              <a:t>diperkenalkan</a:t>
            </a:r>
            <a:r>
              <a:rPr lang="en-US" sz="1200" dirty="0" smtClean="0"/>
              <a:t> </a:t>
            </a:r>
            <a:r>
              <a:rPr lang="en-US" sz="1200" dirty="0" err="1" smtClean="0"/>
              <a:t>tahun</a:t>
            </a:r>
            <a:r>
              <a:rPr lang="en-US" sz="1200" dirty="0" smtClean="0"/>
              <a:t> 1997 </a:t>
            </a:r>
            <a:r>
              <a:rPr lang="en-US" sz="1200" dirty="0" err="1" smtClean="0"/>
              <a:t>oleh</a:t>
            </a:r>
            <a:r>
              <a:rPr lang="en-US" sz="1200" dirty="0" smtClean="0"/>
              <a:t> Perusahaan </a:t>
            </a:r>
            <a:r>
              <a:rPr lang="en-US" sz="1200" dirty="0" err="1" smtClean="0"/>
              <a:t>Kanada</a:t>
            </a:r>
            <a:r>
              <a:rPr lang="en-US" sz="1200" dirty="0" smtClean="0"/>
              <a:t>, Research in Motion(RIM) yang </a:t>
            </a:r>
            <a:r>
              <a:rPr lang="en-US" sz="1200" dirty="0" err="1" smtClean="0"/>
              <a:t>mampu</a:t>
            </a:r>
            <a:r>
              <a:rPr lang="en-US" sz="1200" dirty="0" smtClean="0"/>
              <a:t> </a:t>
            </a:r>
            <a:r>
              <a:rPr lang="en-US" sz="1200" dirty="0" err="1" smtClean="0"/>
              <a:t>menyampaikan</a:t>
            </a:r>
            <a:r>
              <a:rPr lang="en-US" sz="1200" dirty="0" smtClean="0"/>
              <a:t> </a:t>
            </a:r>
            <a:r>
              <a:rPr lang="en-US" sz="1200" dirty="0" err="1" smtClean="0"/>
              <a:t>informasi</a:t>
            </a:r>
            <a:r>
              <a:rPr lang="en-US" sz="1200" dirty="0" smtClean="0"/>
              <a:t> </a:t>
            </a:r>
            <a:r>
              <a:rPr lang="en-US" sz="1200" dirty="0" err="1" smtClean="0"/>
              <a:t>jaringan</a:t>
            </a:r>
            <a:r>
              <a:rPr lang="en-US" sz="1200" dirty="0" smtClean="0"/>
              <a:t> data </a:t>
            </a:r>
            <a:r>
              <a:rPr lang="en-US" sz="1200" dirty="0" err="1" smtClean="0"/>
              <a:t>nirkabel</a:t>
            </a:r>
            <a:r>
              <a:rPr lang="en-US" sz="1200" dirty="0" smtClean="0"/>
              <a:t>. BlackBerry </a:t>
            </a:r>
            <a:r>
              <a:rPr lang="en-US" sz="1200" dirty="0" err="1" smtClean="0"/>
              <a:t>mulai</a:t>
            </a:r>
            <a:r>
              <a:rPr lang="en-US" sz="1200" dirty="0" smtClean="0"/>
              <a:t> </a:t>
            </a:r>
            <a:r>
              <a:rPr lang="en-US" sz="1200" dirty="0" err="1" smtClean="0"/>
              <a:t>dikenalkan</a:t>
            </a:r>
            <a:r>
              <a:rPr lang="en-US" sz="1200" dirty="0" smtClean="0"/>
              <a:t> di Indonesia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Desember</a:t>
            </a:r>
            <a:r>
              <a:rPr lang="en-US" sz="1200" dirty="0" smtClean="0"/>
              <a:t> 2004 </a:t>
            </a:r>
            <a:r>
              <a:rPr lang="en-US" sz="1200" dirty="0" err="1" smtClean="0"/>
              <a:t>oleh</a:t>
            </a:r>
            <a:r>
              <a:rPr lang="en-US" sz="1200" dirty="0" smtClean="0"/>
              <a:t> operator di Indonesia.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Saat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 Symbian OS </a:t>
            </a:r>
            <a:r>
              <a:rPr lang="en-US" sz="1200" dirty="0" err="1" smtClean="0"/>
              <a:t>telah</a:t>
            </a:r>
            <a:r>
              <a:rPr lang="en-US" sz="1200" dirty="0" smtClean="0"/>
              <a:t> </a:t>
            </a:r>
            <a:r>
              <a:rPr lang="en-US" sz="1200" dirty="0" err="1" smtClean="0"/>
              <a:t>banyak</a:t>
            </a:r>
            <a:r>
              <a:rPr lang="en-US" sz="1200" dirty="0" smtClean="0"/>
              <a:t> </a:t>
            </a:r>
            <a:r>
              <a:rPr lang="en-US" sz="1200" dirty="0" err="1" smtClean="0"/>
              <a:t>digunakan</a:t>
            </a:r>
            <a:r>
              <a:rPr lang="en-US" sz="1200" dirty="0" smtClean="0"/>
              <a:t> </a:t>
            </a:r>
            <a:r>
              <a:rPr lang="en-US" sz="1200" dirty="0" err="1" smtClean="0"/>
              <a:t>oleh</a:t>
            </a:r>
            <a:r>
              <a:rPr lang="en-US" sz="1200" dirty="0" smtClean="0"/>
              <a:t> </a:t>
            </a:r>
            <a:r>
              <a:rPr lang="en-US" sz="1200" dirty="0" err="1" smtClean="0"/>
              <a:t>berbagai</a:t>
            </a:r>
            <a:r>
              <a:rPr lang="en-US" sz="1200" dirty="0" smtClean="0"/>
              <a:t> vendor </a:t>
            </a:r>
            <a:r>
              <a:rPr lang="en-US" sz="1200" dirty="0" err="1" smtClean="0"/>
              <a:t>produk</a:t>
            </a:r>
            <a:r>
              <a:rPr lang="en-US" sz="1200" dirty="0" smtClean="0"/>
              <a:t> </a:t>
            </a:r>
            <a:r>
              <a:rPr lang="en-US" sz="1200" dirty="0" err="1" smtClean="0"/>
              <a:t>peralatan</a:t>
            </a:r>
            <a:r>
              <a:rPr lang="en-US" sz="1200" dirty="0" smtClean="0"/>
              <a:t> </a:t>
            </a:r>
            <a:r>
              <a:rPr lang="en-US" sz="1200" dirty="0" err="1" smtClean="0"/>
              <a:t>komunikasi</a:t>
            </a:r>
            <a:r>
              <a:rPr lang="en-US" sz="1200" dirty="0" smtClean="0"/>
              <a:t> mobile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berbagai</a:t>
            </a:r>
            <a:r>
              <a:rPr lang="en-US" sz="1200" dirty="0" smtClean="0"/>
              <a:t> </a:t>
            </a:r>
            <a:r>
              <a:rPr lang="en-US" sz="1200" dirty="0" err="1" smtClean="0"/>
              <a:t>jenis</a:t>
            </a:r>
            <a:r>
              <a:rPr lang="en-US" sz="1200" dirty="0" smtClean="0"/>
              <a:t> </a:t>
            </a:r>
            <a:r>
              <a:rPr lang="en-US" sz="1200" dirty="0" err="1" smtClean="0"/>
              <a:t>produk</a:t>
            </a:r>
            <a:r>
              <a:rPr lang="en-US" sz="1200" dirty="0" smtClean="0"/>
              <a:t> </a:t>
            </a:r>
            <a:r>
              <a:rPr lang="en-US" sz="1200" dirty="0" err="1" smtClean="0"/>
              <a:t>mereka</a:t>
            </a:r>
            <a:r>
              <a:rPr lang="en-US" sz="1200" dirty="0" smtClean="0"/>
              <a:t> yang </a:t>
            </a:r>
            <a:r>
              <a:rPr lang="en-US" sz="1200" dirty="0" err="1" smtClean="0"/>
              <a:t>bervariasi</a:t>
            </a:r>
            <a:r>
              <a:rPr lang="en-US" sz="1200" dirty="0" smtClean="0"/>
              <a:t>. </a:t>
            </a:r>
            <a:r>
              <a:rPr lang="en-US" sz="1200" dirty="0" err="1" smtClean="0"/>
              <a:t>Sistem</a:t>
            </a:r>
            <a:r>
              <a:rPr lang="en-US" sz="1200" dirty="0" smtClean="0"/>
              <a:t> </a:t>
            </a:r>
            <a:r>
              <a:rPr lang="en-US" sz="1200" dirty="0" err="1" smtClean="0"/>
              <a:t>Operasi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memiliki</a:t>
            </a:r>
            <a:r>
              <a:rPr lang="en-US" sz="1200" dirty="0" smtClean="0"/>
              <a:t> </a:t>
            </a:r>
            <a:r>
              <a:rPr lang="en-US" sz="1200" dirty="0" err="1" smtClean="0"/>
              <a:t>antarmuka</a:t>
            </a:r>
            <a:r>
              <a:rPr lang="en-US" sz="1200" dirty="0" smtClean="0"/>
              <a:t> </a:t>
            </a:r>
            <a:r>
              <a:rPr lang="en-US" sz="1200" dirty="0" err="1" smtClean="0"/>
              <a:t>pemprograman</a:t>
            </a:r>
            <a:r>
              <a:rPr lang="en-US" sz="1200" dirty="0" smtClean="0"/>
              <a:t> </a:t>
            </a:r>
            <a:r>
              <a:rPr lang="en-US" sz="1200" dirty="0" err="1" smtClean="0"/>
              <a:t>aplikasi</a:t>
            </a:r>
            <a:r>
              <a:rPr lang="en-US" sz="1200" dirty="0" smtClean="0"/>
              <a:t> (</a:t>
            </a:r>
            <a:r>
              <a:rPr lang="en-US" sz="1200" i="1" dirty="0" smtClean="0"/>
              <a:t>Application Programming Interface; API</a:t>
            </a:r>
            <a:r>
              <a:rPr lang="en-US" sz="1200" dirty="0" smtClean="0"/>
              <a:t>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Pokemon</a:t>
            </a:r>
            <a:r>
              <a:rPr lang="en-US" dirty="0" smtClean="0"/>
              <a:t> go </a:t>
            </a:r>
            <a:r>
              <a:rPr lang="en-US" dirty="0" err="1" smtClean="0"/>
              <a:t>merupakan</a:t>
            </a:r>
            <a:r>
              <a:rPr lang="en-US" dirty="0" smtClean="0"/>
              <a:t> game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pemanfaatan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fitur</a:t>
            </a:r>
            <a:r>
              <a:rPr lang="en-US" baseline="0" dirty="0" smtClean="0"/>
              <a:t>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780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Configuration</a:t>
            </a:r>
            <a:r>
              <a:rPr lang="en-US" dirty="0" smtClean="0"/>
              <a:t>	</a:t>
            </a:r>
            <a:r>
              <a:rPr lang="id-ID" dirty="0" smtClean="0"/>
              <a:t>: menggambarkan fitur minimal runtime dasar dari suatu sistem J2ME,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baseline="0" dirty="0" smtClean="0"/>
              <a:t>  </a:t>
            </a:r>
            <a:r>
              <a:rPr lang="id-ID" dirty="0" smtClean="0"/>
              <a:t>merupakan core </a:t>
            </a:r>
            <a:r>
              <a:rPr lang="en-US" dirty="0" smtClean="0"/>
              <a:t>library, virtual machine,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keamanan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.</a:t>
            </a:r>
          </a:p>
          <a:p>
            <a:endParaRPr lang="id-ID" dirty="0" smtClean="0"/>
          </a:p>
          <a:p>
            <a:r>
              <a:rPr lang="id-ID" dirty="0" smtClean="0"/>
              <a:t>Profile  </a:t>
            </a:r>
            <a:r>
              <a:rPr lang="en-US" dirty="0" smtClean="0"/>
              <a:t>	</a:t>
            </a:r>
            <a:r>
              <a:rPr lang="id-ID" dirty="0" smtClean="0"/>
              <a:t>: memberikan  library  tambahan  untuk  suatu  kelas  tertentu  pada  sebuah perangkat, 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baseline="0" dirty="0" smtClean="0"/>
              <a:t>  </a:t>
            </a:r>
            <a:r>
              <a:rPr lang="id-ID" dirty="0" smtClean="0"/>
              <a:t>seperti menyediakan user interface(UI) API, persistence, messaging library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Analisis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Lato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menentukan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terlebih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dahulu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seperti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apa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konsep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aplikasi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yang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dikembangkan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sesuai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dengan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kebutuhan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dalam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menyelesaikan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permasalahan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di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dunia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usaha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industri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Menentukan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kebutuhan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perangkat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pengembangan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aplikasi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Termasuk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validasi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Ide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untuk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mengetahui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apakah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konsep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yang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dibuatnya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bermanfaat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dibutuhkan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oleh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masyarakat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Validasi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ide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dapat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dilakukan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dengan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memberikan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sampling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aplikasi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menanyakan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komentar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orang lain. 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Disain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Sistem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Lato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tahap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menentukan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peletakan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button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beserta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fungsinya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Dapat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dibuat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dalam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bentuk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sketsa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atau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coret-coretan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jika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semua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pihak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yang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terlibat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setuju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kemudian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dibentuk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desain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akhirya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Implementasi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Lato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Implementasi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kode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program, </a:t>
            </a:r>
          </a:p>
          <a:p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Testing</a:t>
            </a: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Melakukan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uji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coba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program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Deployment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Lauching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Setelah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seluruh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tahapan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dilakukan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dapat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memperkenalkan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aplikasi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yang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dibuat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kepada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publik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dengan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cara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mengunggah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pada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Android, iOS,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dan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device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lainnya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Maintenance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Pada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aplikasi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Android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terdapat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layanan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maintanace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bagi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user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untuk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memberikan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perubahan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atau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 upgrading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Lato"/>
                <a:ea typeface="+mn-ea"/>
                <a:cs typeface="+mn-cs"/>
              </a:rPr>
              <a:t>aplikasi</a:t>
            </a:r>
            <a:endParaRPr lang="en-US" dirty="0">
              <a:latin typeface="La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4667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1200" dirty="0" err="1" smtClean="0"/>
              <a:t>Mencakup</a:t>
            </a:r>
            <a:r>
              <a:rPr lang="en-US" altLang="en-US" sz="1200" dirty="0" smtClean="0"/>
              <a:t> : </a:t>
            </a:r>
            <a:r>
              <a:rPr lang="en-US" altLang="en-US" sz="1200" dirty="0" err="1" smtClean="0"/>
              <a:t>tujuan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pembuatan</a:t>
            </a:r>
            <a:r>
              <a:rPr lang="en-US" altLang="en-US" sz="1200" dirty="0" smtClean="0"/>
              <a:t> program, parameter yang </a:t>
            </a:r>
            <a:r>
              <a:rPr lang="en-US" altLang="en-US" sz="1200" dirty="0" err="1" smtClean="0"/>
              <a:t>digunakan</a:t>
            </a:r>
            <a:r>
              <a:rPr lang="en-US" altLang="en-US" sz="1200" dirty="0" smtClean="0"/>
              <a:t>,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1200" dirty="0" smtClean="0"/>
              <a:t>   </a:t>
            </a:r>
            <a:r>
              <a:rPr lang="en-US" altLang="en-US" sz="1200" dirty="0" err="1" smtClean="0"/>
              <a:t>fasilitas</a:t>
            </a:r>
            <a:r>
              <a:rPr lang="en-US" altLang="en-US" sz="1200" dirty="0" smtClean="0"/>
              <a:t> yang </a:t>
            </a:r>
            <a:r>
              <a:rPr lang="en-US" altLang="en-US" sz="1200" dirty="0" err="1" smtClean="0"/>
              <a:t>disediakan</a:t>
            </a:r>
            <a:r>
              <a:rPr lang="en-US" altLang="en-US" sz="1200" dirty="0" smtClean="0"/>
              <a:t>, </a:t>
            </a:r>
            <a:r>
              <a:rPr lang="en-US" altLang="en-US" sz="1200" dirty="0" err="1" smtClean="0"/>
              <a:t>algoritma</a:t>
            </a:r>
            <a:r>
              <a:rPr lang="en-US" altLang="en-US" sz="1200" dirty="0" smtClean="0"/>
              <a:t> yang </a:t>
            </a:r>
            <a:r>
              <a:rPr lang="en-US" altLang="en-US" sz="1200" dirty="0" err="1" smtClean="0"/>
              <a:t>diterapkan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dan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bahasa</a:t>
            </a:r>
            <a:endParaRPr lang="en-US" altLang="en-US" sz="1200" dirty="0" smtClean="0"/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1200" dirty="0" smtClean="0"/>
              <a:t>   program yang </a:t>
            </a:r>
            <a:r>
              <a:rPr lang="en-US" altLang="en-US" sz="1200" dirty="0" err="1" smtClean="0"/>
              <a:t>digunakan</a:t>
            </a:r>
            <a:r>
              <a:rPr lang="en-US" altLang="en-US" sz="1200" dirty="0" smtClean="0"/>
              <a:t>.</a:t>
            </a:r>
            <a:endParaRPr lang="en-US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899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1200" dirty="0" err="1" smtClean="0"/>
              <a:t>Mencakup</a:t>
            </a:r>
            <a:r>
              <a:rPr lang="en-US" altLang="en-US" sz="1200" dirty="0" smtClean="0"/>
              <a:t> : </a:t>
            </a:r>
            <a:r>
              <a:rPr lang="en-US" altLang="en-US" sz="1200" dirty="0" err="1" smtClean="0"/>
              <a:t>tujuan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pembuatan</a:t>
            </a:r>
            <a:r>
              <a:rPr lang="en-US" altLang="en-US" sz="1200" dirty="0" smtClean="0"/>
              <a:t> program, parameter yang </a:t>
            </a:r>
            <a:r>
              <a:rPr lang="en-US" altLang="en-US" sz="1200" dirty="0" err="1" smtClean="0"/>
              <a:t>digunakan</a:t>
            </a:r>
            <a:r>
              <a:rPr lang="en-US" altLang="en-US" sz="1200" dirty="0" smtClean="0"/>
              <a:t>,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1200" dirty="0" smtClean="0"/>
              <a:t>   </a:t>
            </a:r>
            <a:r>
              <a:rPr lang="en-US" altLang="en-US" sz="1200" dirty="0" err="1" smtClean="0"/>
              <a:t>fasilitas</a:t>
            </a:r>
            <a:r>
              <a:rPr lang="en-US" altLang="en-US" sz="1200" dirty="0" smtClean="0"/>
              <a:t> yang </a:t>
            </a:r>
            <a:r>
              <a:rPr lang="en-US" altLang="en-US" sz="1200" dirty="0" err="1" smtClean="0"/>
              <a:t>disediakan</a:t>
            </a:r>
            <a:r>
              <a:rPr lang="en-US" altLang="en-US" sz="1200" dirty="0" smtClean="0"/>
              <a:t>, </a:t>
            </a:r>
            <a:r>
              <a:rPr lang="en-US" altLang="en-US" sz="1200" dirty="0" err="1" smtClean="0"/>
              <a:t>algoritma</a:t>
            </a:r>
            <a:r>
              <a:rPr lang="en-US" altLang="en-US" sz="1200" dirty="0" smtClean="0"/>
              <a:t> yang </a:t>
            </a:r>
            <a:r>
              <a:rPr lang="en-US" altLang="en-US" sz="1200" dirty="0" err="1" smtClean="0"/>
              <a:t>diterapkan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dan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bahasa</a:t>
            </a:r>
            <a:endParaRPr lang="en-US" altLang="en-US" sz="1200" dirty="0" smtClean="0"/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1200" dirty="0" smtClean="0"/>
              <a:t>   program yang </a:t>
            </a:r>
            <a:r>
              <a:rPr lang="en-US" altLang="en-US" sz="1200" dirty="0" err="1" smtClean="0"/>
              <a:t>digunakan</a:t>
            </a:r>
            <a:r>
              <a:rPr lang="en-US" altLang="en-US" sz="1200" smtClean="0"/>
              <a:t>.</a:t>
            </a:r>
            <a:endParaRPr lang="en-US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00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err="1" smtClean="0">
                <a:solidFill>
                  <a:srgbClr val="000000"/>
                </a:solidFill>
              </a:rPr>
              <a:t>Algoritma</a:t>
            </a:r>
            <a:r>
              <a:rPr lang="en-US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en-US" sz="1200" dirty="0" err="1" smtClean="0">
                <a:solidFill>
                  <a:srgbClr val="000000"/>
                </a:solidFill>
              </a:rPr>
              <a:t>adalah</a:t>
            </a:r>
            <a:r>
              <a:rPr lang="en-US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urutan-urutan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dari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instruksi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atau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langkah-langkah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untuk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menyelesaikan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suatu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masalah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tersusun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secara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sistematis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dan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lohis</a:t>
            </a:r>
            <a:r>
              <a:rPr lang="en-US" altLang="en-US" sz="1200" dirty="0" smtClean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9218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err="1" smtClean="0">
                <a:solidFill>
                  <a:srgbClr val="000000"/>
                </a:solidFill>
              </a:rPr>
              <a:t>Algoritma</a:t>
            </a:r>
            <a:r>
              <a:rPr lang="en-US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en-US" sz="1200" dirty="0" err="1" smtClean="0">
                <a:solidFill>
                  <a:srgbClr val="000000"/>
                </a:solidFill>
              </a:rPr>
              <a:t>adalah</a:t>
            </a:r>
            <a:r>
              <a:rPr lang="en-US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urutan-urutan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dari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instruksi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atau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langkah-langkah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untuk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menyelesaikan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suatu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masalah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tersusun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secara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sistematis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dan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lohis</a:t>
            </a:r>
            <a:r>
              <a:rPr lang="en-US" altLang="en-US" sz="1200" dirty="0" smtClean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9473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err="1" smtClean="0">
                <a:solidFill>
                  <a:srgbClr val="000000"/>
                </a:solidFill>
              </a:rPr>
              <a:t>Algoritma</a:t>
            </a:r>
            <a:r>
              <a:rPr lang="en-US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en-US" sz="1200" dirty="0" err="1" smtClean="0">
                <a:solidFill>
                  <a:srgbClr val="000000"/>
                </a:solidFill>
              </a:rPr>
              <a:t>adalah</a:t>
            </a:r>
            <a:r>
              <a:rPr lang="en-US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urutan-urutan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dari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instruksi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atau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langkah-langkah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untuk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menyelesaikan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suatu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masalah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tersusun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secara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sistematis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dan</a:t>
            </a:r>
            <a:r>
              <a:rPr lang="en-GB" altLang="en-US" sz="1200" dirty="0" smtClean="0">
                <a:solidFill>
                  <a:srgbClr val="000000"/>
                </a:solidFill>
              </a:rPr>
              <a:t> </a:t>
            </a:r>
            <a:r>
              <a:rPr lang="en-GB" altLang="en-US" sz="1200" dirty="0" err="1" smtClean="0">
                <a:solidFill>
                  <a:srgbClr val="000000"/>
                </a:solidFill>
              </a:rPr>
              <a:t>lohis</a:t>
            </a:r>
            <a:r>
              <a:rPr lang="en-US" altLang="en-US" sz="1200" dirty="0" smtClean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7314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Merupakan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cara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penyajian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System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system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menunjukkan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alat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input, output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serta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jenis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penyimpanan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pengolahan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data.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Program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instruksi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yang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digambarkan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symbol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tertentu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untuk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memecahkan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masalah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program.</a:t>
            </a:r>
          </a:p>
          <a:p>
            <a:pPr>
              <a:lnSpc>
                <a:spcPct val="80000"/>
              </a:lnSpc>
            </a:pP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9691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Merupakan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cara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penyajian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System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system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menunjukkan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alat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input, output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serta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jenis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penyimpanan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pengolahan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data.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Program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instruksi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yang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digambarkan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symbol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tertentu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untuk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memecahkan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masalah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program.</a:t>
            </a:r>
          </a:p>
          <a:p>
            <a:pPr>
              <a:lnSpc>
                <a:spcPct val="80000"/>
              </a:lnSpc>
            </a:pP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5443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Merupakan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cara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penyajian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System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system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menunjukkan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alat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input, output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serta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jenis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penyimpanan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pengolahan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data.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Program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instruksi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yang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digambarkan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symbol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tertentu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untuk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memecahkan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masalah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program.</a:t>
            </a:r>
          </a:p>
          <a:p>
            <a:pPr>
              <a:lnSpc>
                <a:spcPct val="80000"/>
              </a:lnSpc>
            </a:pP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255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Merupakan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cara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penyajian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System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system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menunjukkan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alat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input, output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serta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jenis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penyimpanan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pengolahan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data.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Program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instruksi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yang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digambarkan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symbol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tertentu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untuk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memecahkan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masalah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program.</a:t>
            </a:r>
          </a:p>
          <a:p>
            <a:pPr>
              <a:lnSpc>
                <a:spcPct val="80000"/>
              </a:lnSpc>
            </a:pP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6430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Lapisan</a:t>
            </a:r>
            <a:r>
              <a:rPr lang="en-US" sz="1200" dirty="0" smtClean="0"/>
              <a:t> </a:t>
            </a:r>
            <a:r>
              <a:rPr lang="en-US" sz="1200" dirty="0" err="1" smtClean="0"/>
              <a:t>ini</a:t>
            </a:r>
            <a:r>
              <a:rPr lang="en-US" sz="1200" dirty="0" smtClean="0"/>
              <a:t> </a:t>
            </a:r>
            <a:r>
              <a:rPr lang="en-US" sz="1200" dirty="0" err="1" smtClean="0"/>
              <a:t>mendefinisikan</a:t>
            </a:r>
            <a:r>
              <a:rPr lang="en-US" sz="1200" dirty="0" smtClean="0"/>
              <a:t> </a:t>
            </a:r>
          </a:p>
          <a:p>
            <a:r>
              <a:rPr lang="en-US" sz="1200" dirty="0" err="1" smtClean="0"/>
              <a:t>infrastruktur</a:t>
            </a:r>
            <a:r>
              <a:rPr lang="en-US" sz="1200" dirty="0" smtClean="0"/>
              <a:t> </a:t>
            </a:r>
            <a:r>
              <a:rPr lang="en-US" sz="1200" dirty="0" err="1" smtClean="0"/>
              <a:t>aplikasi</a:t>
            </a:r>
            <a:r>
              <a:rPr lang="en-US" sz="1200" dirty="0" smtClean="0"/>
              <a:t> </a:t>
            </a:r>
            <a:r>
              <a:rPr lang="en-US" sz="1200" dirty="0" err="1" smtClean="0"/>
              <a:t>dasar</a:t>
            </a:r>
            <a:r>
              <a:rPr lang="en-US" sz="1200" dirty="0" smtClean="0"/>
              <a:t> 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dukungan</a:t>
            </a:r>
            <a:r>
              <a:rPr lang="en-US" sz="1200" dirty="0" smtClean="0"/>
              <a:t> </a:t>
            </a:r>
            <a:r>
              <a:rPr lang="en-US" sz="1200" dirty="0" err="1" smtClean="0"/>
              <a:t>untuk</a:t>
            </a:r>
            <a:r>
              <a:rPr lang="en-US" sz="1200" dirty="0" smtClean="0"/>
              <a:t> </a:t>
            </a:r>
            <a:r>
              <a:rPr lang="en-US" sz="1200" dirty="0" err="1" smtClean="0"/>
              <a:t>teknologi</a:t>
            </a:r>
            <a:r>
              <a:rPr lang="en-US" sz="1200" dirty="0" smtClean="0"/>
              <a:t> </a:t>
            </a:r>
            <a:r>
              <a:rPr lang="en-US" sz="1200" dirty="0" err="1" smtClean="0"/>
              <a:t>kunci</a:t>
            </a:r>
            <a:r>
              <a:rPr lang="en-US" sz="1200" dirty="0" smtClean="0"/>
              <a:t> </a:t>
            </a:r>
            <a:r>
              <a:rPr lang="en-US" sz="1200" dirty="0" err="1" smtClean="0"/>
              <a:t>seperti</a:t>
            </a:r>
            <a:r>
              <a:rPr lang="en-US" sz="1200" dirty="0" smtClean="0"/>
              <a:t> multitasking, input </a:t>
            </a:r>
            <a:r>
              <a:rPr lang="en-US" sz="1200" dirty="0" err="1" smtClean="0"/>
              <a:t>berbasis</a:t>
            </a:r>
            <a:r>
              <a:rPr lang="en-US" sz="1200" dirty="0" smtClean="0"/>
              <a:t> </a:t>
            </a:r>
            <a:r>
              <a:rPr lang="en-US" sz="1200" dirty="0" err="1" smtClean="0"/>
              <a:t>sentuhan</a:t>
            </a:r>
            <a:r>
              <a:rPr lang="en-US" sz="1200" dirty="0" smtClean="0"/>
              <a:t>, </a:t>
            </a:r>
            <a:r>
              <a:rPr lang="en-US" sz="1200" dirty="0" err="1" smtClean="0"/>
              <a:t>pemberitahuan</a:t>
            </a:r>
            <a:r>
              <a:rPr lang="en-US" sz="1200" dirty="0" smtClean="0"/>
              <a:t> </a:t>
            </a:r>
            <a:r>
              <a:rPr lang="en-US" sz="1200" dirty="0" err="1" smtClean="0"/>
              <a:t>mendorong</a:t>
            </a:r>
            <a:r>
              <a:rPr lang="en-US" sz="1200" dirty="0" smtClean="0"/>
              <a:t>, 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banyak</a:t>
            </a:r>
            <a:r>
              <a:rPr lang="en-US" sz="1200" dirty="0" smtClean="0"/>
              <a:t> </a:t>
            </a:r>
            <a:r>
              <a:rPr lang="en-US" sz="1200" dirty="0" err="1" smtClean="0"/>
              <a:t>tingkat</a:t>
            </a:r>
            <a:r>
              <a:rPr lang="en-US" sz="1200" dirty="0" smtClean="0"/>
              <a:t> </a:t>
            </a:r>
            <a:r>
              <a:rPr lang="en-US" sz="1200" dirty="0" err="1" smtClean="0"/>
              <a:t>tinggi</a:t>
            </a:r>
            <a:r>
              <a:rPr lang="en-US" sz="1200" dirty="0" smtClean="0"/>
              <a:t> </a:t>
            </a:r>
            <a:r>
              <a:rPr lang="en-US" sz="1200" dirty="0" err="1" smtClean="0"/>
              <a:t>layanan</a:t>
            </a:r>
            <a:r>
              <a:rPr lang="en-US" sz="1200" dirty="0" smtClean="0"/>
              <a:t> </a:t>
            </a:r>
            <a:r>
              <a:rPr lang="en-US" sz="1200" dirty="0" err="1" smtClean="0"/>
              <a:t>sistem</a:t>
            </a:r>
            <a:r>
              <a:rPr lang="en-US" sz="1200" dirty="0" smtClean="0"/>
              <a:t>. 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Banyak</a:t>
            </a:r>
            <a:r>
              <a:rPr lang="en-US" sz="1200" dirty="0" smtClean="0"/>
              <a:t> </a:t>
            </a:r>
            <a:r>
              <a:rPr lang="en-US" sz="1200" dirty="0" err="1" smtClean="0"/>
              <a:t>kerangka</a:t>
            </a:r>
            <a:r>
              <a:rPr lang="en-US" sz="1200" dirty="0" smtClean="0"/>
              <a:t> </a:t>
            </a:r>
            <a:r>
              <a:rPr lang="en-US" sz="1200" dirty="0" err="1" smtClean="0"/>
              <a:t>dalam</a:t>
            </a:r>
            <a:r>
              <a:rPr lang="en-US" sz="1200" dirty="0" smtClean="0"/>
              <a:t> </a:t>
            </a:r>
            <a:r>
              <a:rPr lang="en-US" sz="1200" dirty="0" err="1" smtClean="0"/>
              <a:t>lapisan</a:t>
            </a:r>
            <a:r>
              <a:rPr lang="en-US" sz="1200" dirty="0" smtClean="0"/>
              <a:t> Cocoa Touch </a:t>
            </a:r>
            <a:r>
              <a:rPr lang="en-US" sz="1200" dirty="0" err="1" smtClean="0"/>
              <a:t>berisi</a:t>
            </a:r>
            <a:r>
              <a:rPr lang="en-US" sz="1200" dirty="0" smtClean="0"/>
              <a:t> </a:t>
            </a:r>
            <a:r>
              <a:rPr lang="en-US" sz="1200" dirty="0" err="1" smtClean="0"/>
              <a:t>pengendali</a:t>
            </a:r>
            <a:r>
              <a:rPr lang="en-US" sz="1200" dirty="0" smtClean="0"/>
              <a:t> </a:t>
            </a:r>
            <a:r>
              <a:rPr lang="en-US" sz="1200" dirty="0" err="1" smtClean="0"/>
              <a:t>tampilan</a:t>
            </a:r>
            <a:r>
              <a:rPr lang="en-US" sz="1200" dirty="0" smtClean="0"/>
              <a:t> 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mempresentasikan</a:t>
            </a:r>
            <a:r>
              <a:rPr lang="en-US" sz="1200" dirty="0" smtClean="0"/>
              <a:t> </a:t>
            </a:r>
            <a:r>
              <a:rPr lang="en-US" sz="1200" dirty="0" err="1" smtClean="0"/>
              <a:t>sistem</a:t>
            </a:r>
            <a:r>
              <a:rPr lang="en-US" sz="1200" dirty="0" smtClean="0"/>
              <a:t> </a:t>
            </a:r>
            <a:r>
              <a:rPr lang="en-US" sz="1200" dirty="0" err="1" smtClean="0"/>
              <a:t>antarmuka</a:t>
            </a:r>
            <a:r>
              <a:rPr lang="en-US" sz="1200" dirty="0" smtClean="0"/>
              <a:t> </a:t>
            </a:r>
            <a:r>
              <a:rPr lang="en-US" sz="1200" dirty="0" err="1" smtClean="0"/>
              <a:t>standar</a:t>
            </a:r>
            <a:r>
              <a:rPr lang="en-US" sz="1200" dirty="0" smtClean="0"/>
              <a:t>.</a:t>
            </a:r>
          </a:p>
          <a:p>
            <a:r>
              <a:rPr lang="en-US" sz="1200" b="1" dirty="0" smtClean="0"/>
              <a:t>High -Level </a:t>
            </a:r>
            <a:r>
              <a:rPr lang="en-US" sz="1200" b="1" dirty="0" err="1" smtClean="0"/>
              <a:t>Fitur</a:t>
            </a:r>
            <a:endParaRPr lang="en-US" sz="1200" dirty="0" smtClean="0"/>
          </a:p>
          <a:p>
            <a:r>
              <a:rPr lang="en-US" sz="1200" dirty="0" smtClean="0"/>
              <a:t>Block Objects</a:t>
            </a:r>
          </a:p>
          <a:p>
            <a:r>
              <a:rPr lang="en-US" sz="1200" dirty="0" smtClean="0"/>
              <a:t>Grand Central Dispatch</a:t>
            </a:r>
          </a:p>
          <a:p>
            <a:r>
              <a:rPr lang="en-US" sz="1200" dirty="0" smtClean="0"/>
              <a:t>In-App Purchase</a:t>
            </a:r>
          </a:p>
          <a:p>
            <a:r>
              <a:rPr lang="en-US" sz="1200" dirty="0" smtClean="0"/>
              <a:t>SQLite</a:t>
            </a:r>
          </a:p>
          <a:p>
            <a:r>
              <a:rPr lang="en-US" sz="1200" dirty="0" smtClean="0"/>
              <a:t>XML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Merupakan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cara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penyajian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System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system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menunjukkan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alat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input, output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serta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jenis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penyimpanan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pengolahan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data.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Program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instruksi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yang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digambarkan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symbol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tertentu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untuk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memecahkan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masalah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program.</a:t>
            </a:r>
          </a:p>
          <a:p>
            <a:pPr>
              <a:lnSpc>
                <a:spcPct val="80000"/>
              </a:lnSpc>
            </a:pP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6018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Merupakan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cara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penyajian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System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system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menunjukkan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alat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input, output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serta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jenis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media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penyimpanan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pengolahan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data.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Program Flowchart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urutan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instruksi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yang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digambarkan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symbol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tertentu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untuk</a:t>
            </a: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memecahkan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masalah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program.</a:t>
            </a:r>
          </a:p>
          <a:p>
            <a:pPr>
              <a:lnSpc>
                <a:spcPct val="80000"/>
              </a:lnSpc>
            </a:pPr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6196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1960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86641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72539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0953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lapisan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tumpukan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menghimpun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mendukung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fungsi-fungsi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Tumpukan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paling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bawah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kernel. Google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 Linux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2.6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membangun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mencakup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memory management, security setting, power management,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driver hardware. 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Layer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merupakan</a:t>
            </a:r>
            <a:r>
              <a:rPr lang="en-US" sz="1200" dirty="0" smtClean="0"/>
              <a:t> layer yang </a:t>
            </a:r>
            <a:r>
              <a:rPr lang="en-US" sz="1200" dirty="0" err="1" smtClean="0"/>
              <a:t>berhubungan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aplikasi-aplikasi</a:t>
            </a:r>
            <a:r>
              <a:rPr lang="en-US" sz="1200" dirty="0" smtClean="0"/>
              <a:t> </a:t>
            </a:r>
            <a:r>
              <a:rPr lang="en-US" sz="1200" dirty="0" err="1" smtClean="0"/>
              <a:t>inti</a:t>
            </a:r>
            <a:r>
              <a:rPr lang="en-US" sz="1200" dirty="0" smtClean="0"/>
              <a:t> yang </a:t>
            </a:r>
            <a:r>
              <a:rPr lang="en-US" sz="1200" dirty="0" err="1" smtClean="0"/>
              <a:t>berjalan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Android OS.  </a:t>
            </a:r>
            <a:r>
              <a:rPr lang="en-US" sz="1200" dirty="0" err="1" smtClean="0"/>
              <a:t>Seperti</a:t>
            </a:r>
            <a:r>
              <a:rPr lang="en-US" sz="1200" dirty="0" smtClean="0"/>
              <a:t> </a:t>
            </a:r>
            <a:r>
              <a:rPr lang="en-US" sz="1200" dirty="0" err="1" smtClean="0"/>
              <a:t>klien</a:t>
            </a:r>
            <a:r>
              <a:rPr lang="en-US" sz="1200" dirty="0" smtClean="0"/>
              <a:t> email, program SMS, </a:t>
            </a:r>
            <a:r>
              <a:rPr lang="en-US" sz="1200" dirty="0" err="1" smtClean="0"/>
              <a:t>kalender</a:t>
            </a:r>
            <a:r>
              <a:rPr lang="en-US" sz="1200" dirty="0" smtClean="0"/>
              <a:t>, browser, </a:t>
            </a:r>
            <a:r>
              <a:rPr lang="en-US" sz="1200" dirty="0" err="1" smtClean="0"/>
              <a:t>peta</a:t>
            </a:r>
            <a:r>
              <a:rPr lang="en-US" sz="1200" dirty="0" smtClean="0"/>
              <a:t>, </a:t>
            </a:r>
            <a:r>
              <a:rPr lang="en-US" sz="1200" dirty="0" err="1" smtClean="0"/>
              <a:t>kontak</a:t>
            </a:r>
            <a:r>
              <a:rPr lang="en-US" sz="1200" dirty="0" smtClean="0"/>
              <a:t>, </a:t>
            </a:r>
            <a:r>
              <a:rPr lang="en-US" sz="1200" dirty="0" err="1" smtClean="0"/>
              <a:t>dan</a:t>
            </a:r>
            <a:r>
              <a:rPr lang="en-US" sz="1200" dirty="0" smtClean="0"/>
              <a:t> lain-lain. </a:t>
            </a:r>
            <a:r>
              <a:rPr lang="en-US" sz="1200" dirty="0" err="1" smtClean="0"/>
              <a:t>Semua</a:t>
            </a:r>
            <a:r>
              <a:rPr lang="en-US" sz="1200" dirty="0" smtClean="0"/>
              <a:t> </a:t>
            </a:r>
            <a:r>
              <a:rPr lang="en-US" sz="1200" dirty="0" err="1" smtClean="0"/>
              <a:t>aplikasi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dibuat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menggunakan</a:t>
            </a:r>
            <a:r>
              <a:rPr lang="en-US" sz="1200" dirty="0" smtClean="0"/>
              <a:t> </a:t>
            </a:r>
            <a:r>
              <a:rPr lang="en-US" sz="1200" dirty="0" err="1" smtClean="0"/>
              <a:t>bahasa</a:t>
            </a:r>
            <a:r>
              <a:rPr lang="en-US" sz="1200" dirty="0" smtClean="0"/>
              <a:t> Java. </a:t>
            </a:r>
          </a:p>
          <a:p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layer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OS Android, </a:t>
            </a:r>
            <a:r>
              <a:rPr lang="en-US" dirty="0" err="1" smtClean="0"/>
              <a:t>biasa</a:t>
            </a:r>
            <a:r>
              <a:rPr lang="en-US" dirty="0" smtClean="0"/>
              <a:t> </a:t>
            </a:r>
            <a:r>
              <a:rPr lang="en-US" dirty="0" err="1" smtClean="0"/>
              <a:t>dinamakan</a:t>
            </a:r>
            <a:r>
              <a:rPr lang="en-US" dirty="0" smtClean="0"/>
              <a:t> layer </a:t>
            </a:r>
            <a:r>
              <a:rPr lang="en-US" b="1" dirty="0" smtClean="0"/>
              <a:t>Applications </a:t>
            </a:r>
            <a:r>
              <a:rPr lang="en-US" b="1" dirty="0" err="1" smtClean="0"/>
              <a:t>dan</a:t>
            </a:r>
            <a:r>
              <a:rPr lang="en-US" b="1" dirty="0" smtClean="0"/>
              <a:t> Widget</a:t>
            </a:r>
            <a:r>
              <a:rPr lang="en-US" dirty="0" smtClean="0"/>
              <a:t>. Layer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layer yang </a:t>
            </a:r>
            <a:r>
              <a:rPr lang="en-US" dirty="0" err="1" smtClean="0"/>
              <a:t>berhubungan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aplikasi-aplikasi</a:t>
            </a:r>
            <a:r>
              <a:rPr lang="en-US" dirty="0" smtClean="0"/>
              <a:t> inti yang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Android OS.  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klien</a:t>
            </a:r>
            <a:r>
              <a:rPr lang="en-US" dirty="0" smtClean="0"/>
              <a:t> email, program SMS, </a:t>
            </a:r>
            <a:r>
              <a:rPr lang="en-US" dirty="0" err="1" smtClean="0"/>
              <a:t>kalender</a:t>
            </a:r>
            <a:r>
              <a:rPr lang="en-US" dirty="0" smtClean="0"/>
              <a:t>, browser, </a:t>
            </a:r>
            <a:r>
              <a:rPr lang="en-US" dirty="0" err="1" smtClean="0"/>
              <a:t>peta</a:t>
            </a:r>
            <a:r>
              <a:rPr lang="en-US" dirty="0" smtClean="0"/>
              <a:t>, </a:t>
            </a:r>
            <a:r>
              <a:rPr lang="en-US" dirty="0" err="1" smtClean="0"/>
              <a:t>kontak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lain-lain.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Java.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di layer </a:t>
            </a:r>
            <a:r>
              <a:rPr lang="en-US" dirty="0" err="1" smtClean="0"/>
              <a:t>ini</a:t>
            </a:r>
            <a:r>
              <a:rPr lang="en-US" dirty="0" smtClean="0"/>
              <a:t>.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Applications Framework </a:t>
            </a:r>
            <a:r>
              <a:rPr lang="en-US" dirty="0" err="1" smtClean="0"/>
              <a:t>merupakan</a:t>
            </a:r>
            <a:r>
              <a:rPr lang="en-US" dirty="0" smtClean="0"/>
              <a:t> layer </a:t>
            </a:r>
            <a:r>
              <a:rPr lang="en-US" dirty="0" err="1" smtClean="0"/>
              <a:t>dimana</a:t>
            </a:r>
            <a:r>
              <a:rPr lang="en-US" dirty="0" smtClean="0"/>
              <a:t> para </a:t>
            </a:r>
            <a:r>
              <a:rPr lang="en-US" dirty="0" err="1" smtClean="0"/>
              <a:t>pembuat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komponen-komponen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di </a:t>
            </a:r>
            <a:r>
              <a:rPr lang="en-US" dirty="0" err="1" smtClean="0"/>
              <a:t>sini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mereka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670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Libraries </a:t>
            </a:r>
            <a:r>
              <a:rPr lang="en-US" dirty="0" err="1" smtClean="0"/>
              <a:t>merupakan</a:t>
            </a:r>
            <a:r>
              <a:rPr lang="en-US" dirty="0" smtClean="0"/>
              <a:t> layer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fitur-fitur</a:t>
            </a:r>
            <a:r>
              <a:rPr lang="en-US" dirty="0" smtClean="0"/>
              <a:t> android </a:t>
            </a:r>
            <a:r>
              <a:rPr lang="en-US" dirty="0" err="1" smtClean="0"/>
              <a:t>berada</a:t>
            </a:r>
            <a:r>
              <a:rPr lang="en-US" dirty="0" smtClean="0"/>
              <a:t>.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umumnya</a:t>
            </a:r>
            <a:r>
              <a:rPr lang="en-US" dirty="0" smtClean="0"/>
              <a:t> </a:t>
            </a:r>
            <a:r>
              <a:rPr lang="en-US" i="1" dirty="0" smtClean="0"/>
              <a:t>libraries</a:t>
            </a:r>
            <a:r>
              <a:rPr lang="en-US" dirty="0" smtClean="0"/>
              <a:t> </a:t>
            </a:r>
            <a:r>
              <a:rPr lang="en-US" dirty="0" err="1" smtClean="0"/>
              <a:t>diakses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.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i="1" dirty="0" smtClean="0"/>
              <a:t>library</a:t>
            </a:r>
            <a:r>
              <a:rPr lang="en-US" dirty="0" smtClean="0"/>
              <a:t> yang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android </a:t>
            </a:r>
            <a:r>
              <a:rPr lang="en-US" dirty="0" err="1" smtClean="0"/>
              <a:t>diantaranya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i="1" dirty="0" smtClean="0"/>
              <a:t>libraries</a:t>
            </a:r>
            <a:r>
              <a:rPr lang="en-US" dirty="0" smtClean="0"/>
              <a:t> Media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memutar</a:t>
            </a:r>
            <a:r>
              <a:rPr lang="en-US" dirty="0" smtClean="0"/>
              <a:t> media video </a:t>
            </a:r>
            <a:r>
              <a:rPr lang="en-US" dirty="0" err="1" smtClean="0"/>
              <a:t>atau</a:t>
            </a:r>
            <a:r>
              <a:rPr lang="en-US" dirty="0" smtClean="0"/>
              <a:t> audio, </a:t>
            </a:r>
            <a:r>
              <a:rPr lang="en-US" i="1" dirty="0" smtClean="0"/>
              <a:t>libraries</a:t>
            </a:r>
            <a:r>
              <a:rPr lang="en-US" dirty="0" smtClean="0"/>
              <a:t> 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, </a:t>
            </a:r>
            <a:r>
              <a:rPr lang="en-US" i="1" dirty="0" smtClean="0"/>
              <a:t>libraries</a:t>
            </a:r>
            <a:r>
              <a:rPr lang="en-US" dirty="0" smtClean="0"/>
              <a:t> Graphic, </a:t>
            </a:r>
            <a:r>
              <a:rPr lang="en-US" i="1" dirty="0" smtClean="0"/>
              <a:t>libraries</a:t>
            </a:r>
            <a:r>
              <a:rPr lang="en-US" dirty="0" smtClean="0"/>
              <a:t> SQLite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dukungan</a:t>
            </a:r>
            <a:r>
              <a:rPr lang="en-US" dirty="0" smtClean="0"/>
              <a:t> database,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i="1" dirty="0" smtClean="0"/>
              <a:t>library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dirty="0" smtClean="0"/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Bertempat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level 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lapisan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mencakup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serangkaian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inti library Java.</a:t>
            </a:r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Android </a:t>
            </a:r>
            <a:r>
              <a:rPr lang="en-US" sz="1200" b="1" dirty="0" err="1" smtClean="0"/>
              <a:t>RunTime</a:t>
            </a:r>
            <a:r>
              <a:rPr lang="en-US" sz="1200" b="1" dirty="0" smtClean="0"/>
              <a:t> </a:t>
            </a:r>
            <a:r>
              <a:rPr lang="en-US" sz="1200" dirty="0" err="1" smtClean="0"/>
              <a:t>dibagi</a:t>
            </a:r>
            <a:r>
              <a:rPr lang="en-US" sz="1200" dirty="0" smtClean="0"/>
              <a:t> </a:t>
            </a:r>
            <a:r>
              <a:rPr lang="en-US" sz="1200" dirty="0" err="1" smtClean="0"/>
              <a:t>menjadi</a:t>
            </a:r>
            <a:r>
              <a:rPr lang="en-US" sz="1200" dirty="0" smtClean="0"/>
              <a:t> </a:t>
            </a:r>
            <a:r>
              <a:rPr lang="en-US" sz="1200" dirty="0" err="1" smtClean="0"/>
              <a:t>dua</a:t>
            </a:r>
            <a:r>
              <a:rPr lang="en-US" sz="1200" dirty="0" smtClean="0"/>
              <a:t> </a:t>
            </a:r>
            <a:r>
              <a:rPr lang="en-US" sz="1200" dirty="0" err="1" smtClean="0"/>
              <a:t>bagian</a:t>
            </a:r>
            <a:r>
              <a:rPr lang="en-US" sz="1200" dirty="0" smtClean="0"/>
              <a:t> </a:t>
            </a:r>
            <a:r>
              <a:rPr lang="en-US" sz="1200" dirty="0" err="1" smtClean="0"/>
              <a:t>yaitu</a:t>
            </a:r>
            <a:r>
              <a:rPr lang="en-US" sz="12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Core Libraries : </a:t>
            </a:r>
            <a:r>
              <a:rPr lang="en-US" sz="1200" dirty="0" err="1" smtClean="0"/>
              <a:t>berfungsi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menerjemahkan</a:t>
            </a:r>
            <a:r>
              <a:rPr lang="en-US" sz="1200" dirty="0" smtClean="0"/>
              <a:t> </a:t>
            </a:r>
            <a:r>
              <a:rPr lang="en-US" sz="1200" dirty="0" err="1" smtClean="0"/>
              <a:t>bahasa</a:t>
            </a:r>
            <a:r>
              <a:rPr lang="en-US" sz="1200" dirty="0" smtClean="0"/>
              <a:t> Java/C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err="1" smtClean="0"/>
              <a:t>Dalvik</a:t>
            </a:r>
            <a:r>
              <a:rPr lang="en-US" sz="1200" dirty="0" smtClean="0"/>
              <a:t> Virtual Machine : </a:t>
            </a:r>
            <a:r>
              <a:rPr lang="en-US" sz="1200" dirty="0" err="1" smtClean="0"/>
              <a:t>sebuah</a:t>
            </a:r>
            <a:r>
              <a:rPr lang="en-US" sz="1200" dirty="0" smtClean="0"/>
              <a:t> </a:t>
            </a:r>
            <a:r>
              <a:rPr lang="en-US" sz="1200" dirty="0" err="1" smtClean="0"/>
              <a:t>mesin</a:t>
            </a:r>
            <a:r>
              <a:rPr lang="en-US" sz="1200" dirty="0" smtClean="0"/>
              <a:t> virtual </a:t>
            </a:r>
            <a:r>
              <a:rPr lang="en-US" sz="1200" dirty="0" err="1" smtClean="0"/>
              <a:t>berbasis</a:t>
            </a:r>
            <a:r>
              <a:rPr lang="en-US" sz="1200" dirty="0" smtClean="0"/>
              <a:t> register yang </a:t>
            </a:r>
            <a:r>
              <a:rPr lang="en-US" sz="1200" dirty="0" err="1" smtClean="0"/>
              <a:t>dioptimalkan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 </a:t>
            </a:r>
            <a:r>
              <a:rPr lang="en-US" sz="1200" dirty="0" err="1" smtClean="0"/>
              <a:t>menjalankan</a:t>
            </a:r>
            <a:r>
              <a:rPr lang="en-US" sz="1200" dirty="0" smtClean="0"/>
              <a:t> </a:t>
            </a:r>
            <a:r>
              <a:rPr lang="en-US" sz="1200" dirty="0" err="1" smtClean="0"/>
              <a:t>fungsi-fungsi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Android </a:t>
            </a:r>
            <a:r>
              <a:rPr lang="en-US" sz="1200" dirty="0" err="1" smtClean="0"/>
              <a:t>secara</a:t>
            </a:r>
            <a:r>
              <a:rPr lang="en-US" sz="1200" dirty="0" smtClean="0"/>
              <a:t> </a:t>
            </a:r>
            <a:r>
              <a:rPr lang="en-US" sz="1200" dirty="0" err="1" smtClean="0"/>
              <a:t>efisien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JUNIOR MOBILE PROGRAMMER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2" name="AutoShape 76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16081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770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14557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72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460375" y="-13033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74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612775" y="-11509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76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5794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54" name="Picture 782" descr="Hasil gambar untuk logo kominf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37" y="242603"/>
            <a:ext cx="3240360" cy="12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72816"/>
            <a:ext cx="1513793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772816"/>
            <a:ext cx="1333500" cy="56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xmlns:p14="http://schemas.microsoft.com/office/powerpoint/2010/main"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xmlns:p14="http://schemas.microsoft.com/office/powerpoint/2010/main"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xmlns:p14="http://schemas.microsoft.com/office/powerpoint/2010/main"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xmlns:p14="http://schemas.microsoft.com/office/powerpoint/2010/main"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447" name="Picture 423" descr="Hasil gambar untuk logo kominf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2813"/>
            <a:ext cx="2024083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122800"/>
            <a:ext cx="1333500" cy="56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16632"/>
            <a:ext cx="2088232" cy="48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6/18/19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Linux_kerne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X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56137" y="4052633"/>
            <a:ext cx="10513168" cy="2616727"/>
          </a:xfrm>
        </p:spPr>
        <p:txBody>
          <a:bodyPr/>
          <a:lstStyle/>
          <a:p>
            <a:r>
              <a:rPr lang="en-US" sz="3200" b="1" dirty="0" smtClean="0">
                <a:solidFill>
                  <a:srgbClr val="C00000"/>
                </a:solidFill>
                <a:latin typeface="+mj-lt"/>
              </a:rPr>
              <a:t>Platform Operating System</a:t>
            </a:r>
          </a:p>
          <a:p>
            <a:r>
              <a:rPr lang="id-ID" sz="3600" dirty="0"/>
              <a:t> </a:t>
            </a:r>
            <a:endParaRPr lang="en-US" sz="3600" b="1" dirty="0" smtClean="0">
              <a:solidFill>
                <a:srgbClr val="C00000"/>
              </a:solidFill>
            </a:endParaRPr>
          </a:p>
        </p:txBody>
      </p:sp>
      <p:sp>
        <p:nvSpPr>
          <p:cNvPr id="2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5635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asil gambar untuk logo elnusa"/>
          <p:cNvSpPr>
            <a:spLocks noChangeAspect="1" noChangeArrowheads="1"/>
          </p:cNvSpPr>
          <p:nvPr/>
        </p:nvSpPr>
        <p:spPr bwMode="auto">
          <a:xfrm>
            <a:off x="307975" y="-4111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asil gambar untuk logo elnusa"/>
          <p:cNvSpPr>
            <a:spLocks noChangeAspect="1" noChangeArrowheads="1"/>
          </p:cNvSpPr>
          <p:nvPr/>
        </p:nvSpPr>
        <p:spPr bwMode="auto">
          <a:xfrm>
            <a:off x="460375" y="-2587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5460" y="4869160"/>
            <a:ext cx="972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Libraries </a:t>
            </a:r>
            <a:r>
              <a:rPr lang="en-US" sz="2800" dirty="0" err="1">
                <a:solidFill>
                  <a:srgbClr val="000000"/>
                </a:solidFill>
              </a:rPr>
              <a:t>merupakan</a:t>
            </a:r>
            <a:r>
              <a:rPr lang="en-US" sz="2800" dirty="0">
                <a:solidFill>
                  <a:srgbClr val="000000"/>
                </a:solidFill>
              </a:rPr>
              <a:t> layer </a:t>
            </a:r>
            <a:r>
              <a:rPr lang="en-US" sz="2800" dirty="0" err="1">
                <a:solidFill>
                  <a:srgbClr val="000000"/>
                </a:solidFill>
              </a:rPr>
              <a:t>tempat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fitur-fitur</a:t>
            </a:r>
            <a:r>
              <a:rPr lang="en-US" sz="2800" dirty="0">
                <a:solidFill>
                  <a:srgbClr val="000000"/>
                </a:solidFill>
              </a:rPr>
              <a:t> android </a:t>
            </a:r>
            <a:r>
              <a:rPr lang="en-US" sz="2800" dirty="0" err="1">
                <a:solidFill>
                  <a:srgbClr val="000000"/>
                </a:solidFill>
              </a:rPr>
              <a:t>berada</a:t>
            </a:r>
            <a:r>
              <a:rPr lang="en-US" sz="28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807095"/>
            <a:ext cx="294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LAYER LIBRARIES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56" y="1484784"/>
            <a:ext cx="8890616" cy="34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9416" y="764704"/>
            <a:ext cx="419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LAYER ANDROID RUNTIME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2224" y="1534140"/>
            <a:ext cx="33843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Android </a:t>
            </a:r>
            <a:r>
              <a:rPr lang="en-US" sz="3200" dirty="0" smtClean="0"/>
              <a:t>Runtime </a:t>
            </a:r>
            <a:r>
              <a:rPr lang="en-US" sz="3200" dirty="0" err="1"/>
              <a:t>merupakan</a:t>
            </a:r>
            <a:r>
              <a:rPr lang="en-US" sz="3200" dirty="0"/>
              <a:t> layer yang </a:t>
            </a:r>
            <a:r>
              <a:rPr lang="en-US" sz="3200" dirty="0" err="1"/>
              <a:t>membuat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android </a:t>
            </a:r>
            <a:r>
              <a:rPr lang="en-US" sz="3200" dirty="0" err="1"/>
              <a:t>bisa</a:t>
            </a:r>
            <a:r>
              <a:rPr lang="en-US" sz="3200" dirty="0"/>
              <a:t> </a:t>
            </a:r>
            <a:r>
              <a:rPr lang="en-US" sz="3200" dirty="0" err="1"/>
              <a:t>dijalankan</a:t>
            </a:r>
            <a:r>
              <a:rPr lang="en-US" sz="3200" dirty="0"/>
              <a:t>. </a:t>
            </a:r>
            <a:endParaRPr lang="en-US" sz="3200" dirty="0" smtClean="0"/>
          </a:p>
          <a:p>
            <a:pPr algn="just"/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484784"/>
            <a:ext cx="6624736" cy="32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9416" y="807095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Layer </a:t>
            </a:r>
            <a:r>
              <a:rPr lang="en-US" sz="2400" b="1" dirty="0" err="1" smtClean="0">
                <a:solidFill>
                  <a:schemeClr val="bg1"/>
                </a:solidFill>
              </a:rPr>
              <a:t>linux</a:t>
            </a:r>
            <a:r>
              <a:rPr lang="en-US" sz="2400" b="1" dirty="0" smtClean="0">
                <a:solidFill>
                  <a:schemeClr val="bg1"/>
                </a:solidFill>
              </a:rPr>
              <a:t> kernel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3933056"/>
            <a:ext cx="11347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Linux Kernel </a:t>
            </a:r>
            <a:r>
              <a:rPr lang="en-US" sz="3200" dirty="0" err="1"/>
              <a:t>merupakan</a:t>
            </a:r>
            <a:r>
              <a:rPr lang="en-US" sz="3200" dirty="0"/>
              <a:t> layer </a:t>
            </a:r>
            <a:r>
              <a:rPr lang="en-US" sz="3200" dirty="0" err="1"/>
              <a:t>tempat</a:t>
            </a:r>
            <a:r>
              <a:rPr lang="en-US" sz="3200" dirty="0"/>
              <a:t> </a:t>
            </a:r>
            <a:r>
              <a:rPr lang="en-US" sz="3200" dirty="0" err="1"/>
              <a:t>keberadaan</a:t>
            </a:r>
            <a:r>
              <a:rPr lang="en-US" sz="3200" dirty="0"/>
              <a:t> </a:t>
            </a:r>
            <a:r>
              <a:rPr lang="en-US" sz="3200" dirty="0" err="1"/>
              <a:t>inti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operating system android. Layer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berisi</a:t>
            </a:r>
            <a:r>
              <a:rPr lang="en-US" sz="3200" dirty="0"/>
              <a:t> file-file system yang </a:t>
            </a:r>
            <a:r>
              <a:rPr lang="en-US" sz="3200" dirty="0" err="1"/>
              <a:t>mengatur</a:t>
            </a:r>
            <a:r>
              <a:rPr lang="en-US" sz="3200" dirty="0"/>
              <a:t> system processing, memory, resource, drivers,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android </a:t>
            </a:r>
            <a:r>
              <a:rPr lang="en-US" sz="3200" dirty="0" err="1"/>
              <a:t>lainnya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386086"/>
            <a:ext cx="11275118" cy="19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9456" y="764704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 smtClean="0">
                <a:solidFill>
                  <a:schemeClr val="bg1"/>
                </a:solidFill>
              </a:rPr>
              <a:t>1. </a:t>
            </a:r>
            <a:r>
              <a:rPr lang="en-US" sz="2400" b="1" dirty="0" smtClean="0">
                <a:solidFill>
                  <a:schemeClr val="bg1"/>
                </a:solidFill>
              </a:rPr>
              <a:t>ANDROID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628800"/>
            <a:ext cx="5472608" cy="4176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7454" y="1609636"/>
            <a:ext cx="553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</a:rPr>
              <a:t>Fitur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id-ID" sz="2800" b="1" dirty="0" err="1">
                <a:solidFill>
                  <a:srgbClr val="FF0000"/>
                </a:solidFill>
              </a:rPr>
              <a:t>P</a:t>
            </a:r>
            <a:r>
              <a:rPr lang="en-US" sz="2800" b="1" dirty="0" err="1" smtClean="0">
                <a:solidFill>
                  <a:srgbClr val="FF0000"/>
                </a:solidFill>
              </a:rPr>
              <a:t>erangkat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id-ID" sz="2800" b="1" dirty="0" err="1">
                <a:solidFill>
                  <a:srgbClr val="FF0000"/>
                </a:solidFill>
              </a:rPr>
              <a:t>K</a:t>
            </a:r>
            <a:r>
              <a:rPr lang="en-US" sz="2800" b="1" dirty="0" smtClean="0">
                <a:solidFill>
                  <a:srgbClr val="FF0000"/>
                </a:solidFill>
              </a:rPr>
              <a:t>eras </a:t>
            </a:r>
            <a:r>
              <a:rPr lang="id-ID" sz="2800" b="1" dirty="0">
                <a:solidFill>
                  <a:srgbClr val="FF0000"/>
                </a:solidFill>
              </a:rPr>
              <a:t>A</a:t>
            </a:r>
            <a:r>
              <a:rPr lang="en-US" sz="2800" b="1" dirty="0" err="1" smtClean="0">
                <a:solidFill>
                  <a:srgbClr val="FF0000"/>
                </a:solidFill>
              </a:rPr>
              <a:t>ndroid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94512" y="2132856"/>
            <a:ext cx="4680520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Touch </a:t>
            </a:r>
            <a:r>
              <a:rPr lang="id-ID" sz="2400" dirty="0" smtClean="0"/>
              <a:t>S</a:t>
            </a:r>
            <a:r>
              <a:rPr lang="en-US" sz="2400" dirty="0" err="1" smtClean="0"/>
              <a:t>creen</a:t>
            </a:r>
            <a:r>
              <a:rPr lang="id-ID" sz="2400" dirty="0" smtClean="0"/>
              <a:t>/Layar HSentuh</a:t>
            </a:r>
            <a:endParaRPr lang="en-US" sz="2400" dirty="0" smtClean="0"/>
          </a:p>
          <a:p>
            <a:pPr marL="342900" indent="-342900">
              <a:buAutoNum type="arabicPeriod"/>
            </a:pPr>
            <a:r>
              <a:rPr lang="id-ID" sz="2400" dirty="0" smtClean="0"/>
              <a:t>GPS</a:t>
            </a: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Accelerometer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S</a:t>
            </a:r>
            <a:r>
              <a:rPr lang="id-ID" sz="2400" dirty="0" smtClean="0"/>
              <a:t>D</a:t>
            </a:r>
            <a:r>
              <a:rPr lang="en-US" sz="2400" dirty="0" smtClean="0"/>
              <a:t> card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12" y="3702516"/>
            <a:ext cx="5099720" cy="31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0136" y="3068960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IOS</a:t>
            </a:r>
            <a:r>
              <a:rPr lang="en-US" sz="2400" dirty="0"/>
              <a:t> </a:t>
            </a:r>
            <a:r>
              <a:rPr lang="en-US" sz="2400" dirty="0" smtClean="0"/>
              <a:t> (</a:t>
            </a:r>
            <a:r>
              <a:rPr lang="en-US" sz="2400" i="1" dirty="0" err="1" smtClean="0"/>
              <a:t>Iphone</a:t>
            </a:r>
            <a:r>
              <a:rPr lang="en-US" sz="2400" i="1" dirty="0" smtClean="0"/>
              <a:t> Operating System</a:t>
            </a:r>
            <a:r>
              <a:rPr lang="en-US" sz="2400" dirty="0" smtClean="0"/>
              <a:t>) </a:t>
            </a:r>
            <a:r>
              <a:rPr lang="en-US" sz="2400" dirty="0" err="1" smtClean="0"/>
              <a:t>adalah</a:t>
            </a:r>
            <a:r>
              <a:rPr lang="en-US" sz="2400" dirty="0"/>
              <a:t> </a:t>
            </a:r>
            <a:r>
              <a:rPr lang="en-US" sz="2400" dirty="0" err="1" smtClean="0"/>
              <a:t>sistem</a:t>
            </a:r>
            <a:r>
              <a:rPr lang="en-US" sz="2400" dirty="0" smtClean="0"/>
              <a:t> </a:t>
            </a:r>
            <a:r>
              <a:rPr lang="en-US" sz="2400" dirty="0" err="1" smtClean="0"/>
              <a:t>operasi</a:t>
            </a:r>
            <a:r>
              <a:rPr lang="en-US" sz="2400" dirty="0"/>
              <a:t> 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keras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 </a:t>
            </a:r>
            <a:r>
              <a:rPr lang="en-US" sz="2400" dirty="0" smtClean="0"/>
              <a:t>Apple.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2" y="1700808"/>
            <a:ext cx="695325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432" y="836712"/>
            <a:ext cx="3975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PERANGKAT KERAS IOS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5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8" y="1484784"/>
            <a:ext cx="2036651" cy="1296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328" y="2942942"/>
            <a:ext cx="2063730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 rad="139700">
              <a:schemeClr val="bg1">
                <a:lumMod val="8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/>
              <a:t>Versi</a:t>
            </a:r>
            <a:r>
              <a:rPr lang="en-US" sz="2000" dirty="0"/>
              <a:t> 3.0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</a:t>
            </a:r>
            <a:r>
              <a:rPr lang="en-US" sz="2000" dirty="0" err="1"/>
              <a:t>enkripsi</a:t>
            </a:r>
            <a:r>
              <a:rPr lang="en-US" sz="2000" dirty="0"/>
              <a:t> </a:t>
            </a:r>
            <a:r>
              <a:rPr lang="en-US" sz="2000" i="1" dirty="0"/>
              <a:t>file system</a:t>
            </a:r>
            <a:r>
              <a:rPr lang="en-US" sz="2000" dirty="0"/>
              <a:t> (</a:t>
            </a:r>
            <a:r>
              <a:rPr lang="en-US" sz="2000" dirty="0" err="1"/>
              <a:t>enkripsi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AES128, CBC, SHA256)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6979" y="77109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( ENKRIPSI 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432" y="764704"/>
            <a:ext cx="1820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SECURITY 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521" y="1484784"/>
            <a:ext cx="2351762" cy="1296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31" y="1488356"/>
            <a:ext cx="2814965" cy="1292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1484784"/>
            <a:ext cx="2775744" cy="11818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61520" y="2942942"/>
            <a:ext cx="2430424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 rad="139700">
              <a:schemeClr val="bg1">
                <a:lumMod val="8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iOS4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</a:t>
            </a:r>
            <a:r>
              <a:rPr lang="en-US" sz="2000" dirty="0" err="1"/>
              <a:t>enkripsi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AES256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mengenkripsi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data yang </a:t>
            </a:r>
            <a:r>
              <a:rPr lang="en-US" sz="2000" dirty="0" err="1"/>
              <a:t>tersimpan</a:t>
            </a:r>
            <a:r>
              <a:rPr lang="en-US" sz="2000" dirty="0"/>
              <a:t> di </a:t>
            </a:r>
            <a:r>
              <a:rPr lang="en-US" sz="2000" dirty="0" err="1"/>
              <a:t>memori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70746" y="3021920"/>
            <a:ext cx="2889550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 rad="139700">
              <a:schemeClr val="bg1">
                <a:lumMod val="8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/>
              <a:t>Memiliki</a:t>
            </a:r>
            <a:r>
              <a:rPr lang="en-US" sz="2000" dirty="0"/>
              <a:t> 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</a:t>
            </a:r>
            <a:r>
              <a:rPr lang="en-US" sz="2000" dirty="0" err="1"/>
              <a:t>enkripsi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AES, SHA1, </a:t>
            </a:r>
            <a:r>
              <a:rPr lang="en-US" sz="2000" dirty="0" smtClean="0"/>
              <a:t>SHA256</a:t>
            </a:r>
            <a:r>
              <a:rPr lang="en-US" sz="2000" dirty="0"/>
              <a:t>, HMACSHA1, HMACSHA256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92344" y="2930168"/>
            <a:ext cx="2775744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 rad="139700">
              <a:schemeClr val="bg1">
                <a:lumMod val="8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/>
              <a:t>Enkripsi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kunci</a:t>
            </a:r>
            <a:r>
              <a:rPr lang="en-US" sz="2000" dirty="0"/>
              <a:t> </a:t>
            </a:r>
            <a:r>
              <a:rPr lang="en-US" sz="2000" dirty="0" err="1"/>
              <a:t>enkripsi</a:t>
            </a:r>
            <a:r>
              <a:rPr lang="en-US" sz="2000" dirty="0"/>
              <a:t> </a:t>
            </a:r>
            <a:r>
              <a:rPr lang="en-US" sz="2000" dirty="0" err="1"/>
              <a:t>simetrik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transfer data </a:t>
            </a:r>
            <a:r>
              <a:rPr lang="en-US" sz="2000" dirty="0" err="1"/>
              <a:t>antara</a:t>
            </a:r>
            <a:r>
              <a:rPr lang="en-US" sz="2000" dirty="0"/>
              <a:t> </a:t>
            </a:r>
            <a:r>
              <a:rPr lang="en-US" sz="2000" i="1" dirty="0"/>
              <a:t>Blackberry </a:t>
            </a:r>
            <a:r>
              <a:rPr lang="en-US" sz="2000" i="1" dirty="0" err="1"/>
              <a:t>device</a:t>
            </a:r>
            <a:r>
              <a:rPr lang="en-US" sz="2000" dirty="0" err="1"/>
              <a:t>dan</a:t>
            </a:r>
            <a:r>
              <a:rPr lang="en-US" sz="2000" dirty="0"/>
              <a:t> </a:t>
            </a:r>
            <a:r>
              <a:rPr lang="en-US" sz="2000" i="1" dirty="0"/>
              <a:t>Blackberry enterprise serve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92144" y="1556792"/>
            <a:ext cx="4295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US" sz="3200" b="1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Mobile</a:t>
            </a:r>
            <a:r>
              <a:rPr lang="en-US" sz="32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3200" dirty="0" err="1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32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 smtClean="0">
              <a:solidFill>
                <a:srgbClr val="4444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4444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err="1" smtClean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US" sz="3200" dirty="0" smtClean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3200" dirty="0" err="1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ditujukan</a:t>
            </a:r>
            <a:r>
              <a:rPr lang="en-US" sz="32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2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pembuatan</a:t>
            </a:r>
            <a:r>
              <a:rPr lang="en-US" sz="32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32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diperangkat</a:t>
            </a:r>
            <a:r>
              <a:rPr lang="en-US" sz="32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mobile. </a:t>
            </a:r>
            <a:endParaRPr lang="en-US" sz="3200" dirty="0" smtClean="0">
              <a:solidFill>
                <a:srgbClr val="4444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err="1" smtClean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3200" dirty="0" smtClean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mobile/</a:t>
            </a:r>
            <a:r>
              <a:rPr lang="en-US" sz="3200" dirty="0" err="1" smtClean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Handphone</a:t>
            </a:r>
            <a:r>
              <a:rPr lang="en-US" sz="3200" dirty="0" smtClean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3200" dirty="0" smtClean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Laptop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56792"/>
            <a:ext cx="6480720" cy="4859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1424" y="807095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PEMROGRAMAN MOBILE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7408" y="764704"/>
            <a:ext cx="705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BAHASA PEMROGRAMAN BERBASIS MOBILE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548395"/>
            <a:ext cx="3960440" cy="21872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75920" y="1484784"/>
            <a:ext cx="65499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faktor</a:t>
            </a: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8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mempengaruhi</a:t>
            </a: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bahasa</a:t>
            </a: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tertentu</a:t>
            </a: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836687" y="3869093"/>
            <a:ext cx="109452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Keseluruhan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seluler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800" i="1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2800" i="1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2800" i="1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sebagainya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800" dirty="0" smtClean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800" dirty="0" smtClean="0">
              <a:solidFill>
                <a:srgbClr val="303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800" dirty="0" err="1" smtClean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Sasaran</a:t>
            </a:r>
            <a:r>
              <a:rPr lang="en-US" sz="2800" dirty="0" smtClean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dukungan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 yang </a:t>
            </a:r>
            <a:r>
              <a:rPr lang="en-US" sz="2800" dirty="0" err="1" smtClean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dipilih</a:t>
            </a:r>
            <a:endParaRPr lang="en-US" sz="2800" dirty="0" smtClean="0">
              <a:solidFill>
                <a:srgbClr val="303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800" dirty="0" err="1" smtClean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2800" dirty="0" smtClean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endParaRPr lang="en-US" sz="2800" dirty="0" smtClean="0">
              <a:solidFill>
                <a:srgbClr val="303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800" dirty="0" err="1" smtClean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Kategori</a:t>
            </a:r>
            <a:r>
              <a:rPr lang="en-US" sz="2800" dirty="0" smtClean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Utility, games, B2B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B2C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280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b="0" i="0" u="none" strike="noStrike" dirty="0">
              <a:solidFill>
                <a:srgbClr val="30303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3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76120" y="1531584"/>
            <a:ext cx="48245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0000"/>
                </a:solidFill>
                <a:latin typeface="Roboto Light" charset="0"/>
              </a:rPr>
              <a:t>Bahasa </a:t>
            </a:r>
            <a:r>
              <a:rPr lang="en-US" sz="2400" b="1" dirty="0" err="1">
                <a:solidFill>
                  <a:srgbClr val="000000"/>
                </a:solidFill>
                <a:latin typeface="Roboto Light" charset="0"/>
              </a:rPr>
              <a:t>Pemrograman</a:t>
            </a:r>
            <a:r>
              <a:rPr lang="en-US" sz="2400" b="1" dirty="0">
                <a:solidFill>
                  <a:srgbClr val="000000"/>
                </a:solidFill>
                <a:latin typeface="Roboto Light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Roboto Light" charset="0"/>
              </a:rPr>
              <a:t>mana</a:t>
            </a:r>
            <a:r>
              <a:rPr lang="en-US" sz="2400" b="1" dirty="0">
                <a:solidFill>
                  <a:srgbClr val="000000"/>
                </a:solidFill>
                <a:latin typeface="Roboto Light" charset="0"/>
              </a:rPr>
              <a:t> yang </a:t>
            </a:r>
            <a:r>
              <a:rPr lang="en-US" sz="2400" b="1" dirty="0" err="1">
                <a:solidFill>
                  <a:srgbClr val="000000"/>
                </a:solidFill>
                <a:latin typeface="Roboto Light" charset="0"/>
              </a:rPr>
              <a:t>sesuai</a:t>
            </a:r>
            <a:r>
              <a:rPr lang="en-US" sz="2400" b="1" dirty="0">
                <a:solidFill>
                  <a:srgbClr val="000000"/>
                </a:solidFill>
                <a:latin typeface="Roboto Light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Roboto Light" charset="0"/>
              </a:rPr>
              <a:t>dengan</a:t>
            </a:r>
            <a:r>
              <a:rPr lang="en-US" sz="2400" b="1" dirty="0">
                <a:solidFill>
                  <a:srgbClr val="000000"/>
                </a:solidFill>
                <a:latin typeface="Roboto Light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Roboto Light" charset="0"/>
              </a:rPr>
              <a:t>Strategi</a:t>
            </a:r>
            <a:r>
              <a:rPr lang="en-US" sz="2400" b="1" dirty="0">
                <a:solidFill>
                  <a:srgbClr val="000000"/>
                </a:solidFill>
                <a:latin typeface="Roboto Light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Roboto Light" charset="0"/>
              </a:rPr>
              <a:t>Pengembangan</a:t>
            </a:r>
            <a:r>
              <a:rPr lang="en-US" sz="2400" b="1" dirty="0">
                <a:solidFill>
                  <a:srgbClr val="000000"/>
                </a:solidFill>
                <a:latin typeface="Roboto Light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Roboto Light" charset="0"/>
              </a:rPr>
              <a:t>Aplikasi</a:t>
            </a:r>
            <a:r>
              <a:rPr lang="en-US" sz="2400" b="1" dirty="0">
                <a:solidFill>
                  <a:srgbClr val="000000"/>
                </a:solidFill>
                <a:latin typeface="Roboto Light" charset="0"/>
              </a:rPr>
              <a:t> Mobile?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Robot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2" y="1657325"/>
            <a:ext cx="5814814" cy="3571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44" y="3104579"/>
            <a:ext cx="4683512" cy="34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0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408" y="1359932"/>
            <a:ext cx="10363200" cy="5507635"/>
          </a:xfrm>
        </p:spPr>
        <p:txBody>
          <a:bodyPr/>
          <a:lstStyle/>
          <a:p>
            <a:r>
              <a:rPr lang="id-ID" sz="2800" dirty="0" smtClean="0">
                <a:solidFill>
                  <a:srgbClr val="FF0000"/>
                </a:solidFill>
              </a:rPr>
              <a:t>Sistem Operasi Mobile dan </a:t>
            </a:r>
            <a:r>
              <a:rPr lang="id-ID" sz="2800" dirty="0">
                <a:solidFill>
                  <a:srgbClr val="FF0000"/>
                </a:solidFill>
              </a:rPr>
              <a:t>bahasa </a:t>
            </a:r>
            <a:r>
              <a:rPr lang="id-ID" sz="2800" dirty="0" smtClean="0">
                <a:solidFill>
                  <a:srgbClr val="FF0000"/>
                </a:solidFill>
              </a:rPr>
              <a:t>pemrograman</a:t>
            </a:r>
            <a:endParaRPr lang="id-ID" sz="2800" b="0" dirty="0"/>
          </a:p>
          <a:p>
            <a:pPr marL="914400" lvl="1" indent="-457200">
              <a:buFont typeface="+mj-lt"/>
              <a:buAutoNum type="arabicPeriod"/>
            </a:pPr>
            <a:r>
              <a:rPr lang="id-ID" sz="2800" b="0" dirty="0" smtClean="0"/>
              <a:t>Java Micro Edition  </a:t>
            </a:r>
            <a:r>
              <a:rPr lang="id-ID" sz="2800" b="0" dirty="0"/>
              <a:t>(sebelumnya J2ME)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sz="2800" b="0" dirty="0"/>
              <a:t>NET Compact Framework </a:t>
            </a:r>
            <a:r>
              <a:rPr lang="id-ID" sz="2800" b="0" dirty="0" smtClean="0"/>
              <a:t>: C</a:t>
            </a:r>
            <a:r>
              <a:rPr lang="id-ID" sz="2800" b="0" dirty="0"/>
              <a:t>++, C#, </a:t>
            </a:r>
            <a:r>
              <a:rPr lang="id-ID" sz="2800" b="0" dirty="0" smtClean="0"/>
              <a:t>VB.NET  untuk Windows </a:t>
            </a:r>
            <a:r>
              <a:rPr lang="id-ID" sz="2800" b="0" dirty="0"/>
              <a:t>Mobile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sz="2800" b="0" dirty="0"/>
              <a:t>Qualcomm’s BREW </a:t>
            </a:r>
            <a:r>
              <a:rPr lang="id-ID" sz="2800" b="0" dirty="0" smtClean="0"/>
              <a:t> :  C </a:t>
            </a:r>
            <a:r>
              <a:rPr lang="id-ID" sz="2800" b="0" dirty="0"/>
              <a:t>atau C</a:t>
            </a:r>
            <a:r>
              <a:rPr lang="id-ID" sz="2800" b="0" dirty="0" smtClean="0"/>
              <a:t>++</a:t>
            </a:r>
            <a:endParaRPr lang="id-ID" sz="2800" b="0" dirty="0"/>
          </a:p>
          <a:p>
            <a:pPr marL="914400" lvl="1" indent="-457200">
              <a:buFont typeface="+mj-lt"/>
              <a:buAutoNum type="arabicPeriod"/>
            </a:pPr>
            <a:r>
              <a:rPr lang="id-ID" sz="2800" b="0" dirty="0"/>
              <a:t>Symbian </a:t>
            </a:r>
            <a:r>
              <a:rPr lang="id-ID" sz="2800" b="0" dirty="0" smtClean="0"/>
              <a:t> : C++</a:t>
            </a:r>
            <a:endParaRPr lang="id-ID" sz="2800" b="0" dirty="0"/>
          </a:p>
          <a:p>
            <a:pPr marL="914400" lvl="1" indent="-457200">
              <a:buFont typeface="+mj-lt"/>
              <a:buAutoNum type="arabicPeriod"/>
            </a:pPr>
            <a:r>
              <a:rPr lang="id-ID" sz="2800" b="0" dirty="0"/>
              <a:t>BlackBerry </a:t>
            </a:r>
            <a:r>
              <a:rPr lang="id-ID" sz="2800" b="0" dirty="0" smtClean="0"/>
              <a:t>: Java</a:t>
            </a:r>
            <a:endParaRPr lang="id-ID" sz="2800" b="0" dirty="0"/>
          </a:p>
          <a:p>
            <a:pPr marL="914400" lvl="1" indent="-457200">
              <a:buFont typeface="+mj-lt"/>
              <a:buAutoNum type="arabicPeriod"/>
            </a:pPr>
            <a:r>
              <a:rPr lang="id-ID" sz="2800" b="0" dirty="0"/>
              <a:t>Android </a:t>
            </a:r>
            <a:r>
              <a:rPr lang="id-ID" sz="2800" b="0" dirty="0" smtClean="0"/>
              <a:t>: Java</a:t>
            </a:r>
            <a:endParaRPr lang="id-ID" sz="2800" b="0" dirty="0"/>
          </a:p>
          <a:p>
            <a:pPr marL="914400" lvl="1" indent="-457200">
              <a:buFont typeface="+mj-lt"/>
              <a:buAutoNum type="arabicPeriod"/>
            </a:pPr>
            <a:r>
              <a:rPr lang="id-ID" sz="2800" b="0" dirty="0"/>
              <a:t>iPhone </a:t>
            </a:r>
            <a:r>
              <a:rPr lang="id-ID" sz="2800" b="0" dirty="0" smtClean="0"/>
              <a:t>: Objective-C</a:t>
            </a:r>
            <a:r>
              <a:rPr lang="id-ID" sz="2800" dirty="0" smtClean="0"/>
              <a:t>, Swiftt</a:t>
            </a:r>
            <a:endParaRPr lang="id-ID" sz="2800" b="0" dirty="0" smtClean="0"/>
          </a:p>
          <a:p>
            <a:endParaRPr lang="id-ID" sz="2800" dirty="0"/>
          </a:p>
        </p:txBody>
      </p:sp>
      <p:sp>
        <p:nvSpPr>
          <p:cNvPr id="4" name="Rectangle 3"/>
          <p:cNvSpPr/>
          <p:nvPr/>
        </p:nvSpPr>
        <p:spPr>
          <a:xfrm>
            <a:off x="1055440" y="836712"/>
            <a:ext cx="6237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 b="1" dirty="0" smtClean="0">
                <a:solidFill>
                  <a:schemeClr val="bg1"/>
                </a:solidFill>
                <a:latin typeface="Roboto Slab" charset="0"/>
              </a:rPr>
              <a:t>Jenis Bahasa Pemrograman Mobile</a:t>
            </a:r>
            <a:endParaRPr lang="en-US" sz="2800" b="1" dirty="0">
              <a:solidFill>
                <a:schemeClr val="bg1"/>
              </a:solidFill>
              <a:latin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7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692696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Deskripsi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Singkat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1340768"/>
            <a:ext cx="10693188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solidFill>
                  <a:srgbClr val="FF0000"/>
                </a:solidFill>
              </a:rPr>
              <a:t>Deskripsi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Singkat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mengenai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Topik</a:t>
            </a:r>
            <a:endParaRPr lang="en-US" b="1" dirty="0" smtClean="0">
              <a:solidFill>
                <a:srgbClr val="FF0000"/>
              </a:solidFill>
            </a:endParaRPr>
          </a:p>
          <a:p>
            <a:pPr algn="just"/>
            <a:r>
              <a:rPr lang="id-ID" dirty="0" smtClean="0">
                <a:solidFill>
                  <a:srgbClr val="002060"/>
                </a:solidFill>
              </a:rPr>
              <a:t>Materi ini berisi penjelasan mengenai cara menunjukkan </a:t>
            </a:r>
            <a:r>
              <a:rPr lang="id-ID" i="1" dirty="0" smtClean="0">
                <a:solidFill>
                  <a:srgbClr val="002060"/>
                </a:solidFill>
              </a:rPr>
              <a:t>Platform </a:t>
            </a:r>
            <a:r>
              <a:rPr lang="id-ID" i="1" dirty="0">
                <a:solidFill>
                  <a:srgbClr val="002060"/>
                </a:solidFill>
              </a:rPr>
              <a:t>Operating</a:t>
            </a:r>
            <a:r>
              <a:rPr lang="id-ID" dirty="0">
                <a:solidFill>
                  <a:srgbClr val="002060"/>
                </a:solidFill>
              </a:rPr>
              <a:t> Sistem </a:t>
            </a:r>
            <a:r>
              <a:rPr lang="id-ID" dirty="0" smtClean="0">
                <a:solidFill>
                  <a:srgbClr val="002060"/>
                </a:solidFill>
              </a:rPr>
              <a:t>serta Bahasa </a:t>
            </a:r>
            <a:r>
              <a:rPr lang="id-ID" dirty="0">
                <a:solidFill>
                  <a:srgbClr val="002060"/>
                </a:solidFill>
              </a:rPr>
              <a:t>Pemrograman di dalam Perangkat </a:t>
            </a:r>
            <a:r>
              <a:rPr lang="id-ID" dirty="0" smtClean="0">
                <a:solidFill>
                  <a:srgbClr val="002060"/>
                </a:solidFill>
              </a:rPr>
              <a:t>Lunak (Dasar </a:t>
            </a:r>
            <a:r>
              <a:rPr lang="id-ID" dirty="0">
                <a:solidFill>
                  <a:srgbClr val="002060"/>
                </a:solidFill>
              </a:rPr>
              <a:t>Java untuk Mobile Programming</a:t>
            </a:r>
            <a:r>
              <a:rPr lang="id-ID" dirty="0" smtClean="0">
                <a:solidFill>
                  <a:srgbClr val="002060"/>
                </a:solidFill>
              </a:rPr>
              <a:t>)</a:t>
            </a:r>
            <a:endParaRPr lang="en-US" b="1" dirty="0" smtClean="0">
              <a:solidFill>
                <a:srgbClr val="FF0000"/>
              </a:solidFill>
            </a:endParaRPr>
          </a:p>
          <a:p>
            <a:pPr algn="just"/>
            <a:endParaRPr lang="en-US" b="1" dirty="0" smtClean="0">
              <a:solidFill>
                <a:srgbClr val="FF0000"/>
              </a:solidFill>
            </a:endParaRPr>
          </a:p>
          <a:p>
            <a:pPr algn="just"/>
            <a:r>
              <a:rPr lang="en-US" b="1" dirty="0" err="1" smtClean="0">
                <a:solidFill>
                  <a:srgbClr val="FF0000"/>
                </a:solidFill>
              </a:rPr>
              <a:t>Tujuan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Pelatihan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342900" lvl="0" indent="-342900" algn="just">
              <a:buAutoNum type="arabicPeriod"/>
            </a:pPr>
            <a:r>
              <a:rPr lang="id-ID" dirty="0">
                <a:solidFill>
                  <a:srgbClr val="002060"/>
                </a:solidFill>
              </a:rPr>
              <a:t>Peserta </a:t>
            </a:r>
            <a:r>
              <a:rPr lang="en-US" dirty="0" err="1" smtClean="0">
                <a:solidFill>
                  <a:srgbClr val="002060"/>
                </a:solidFill>
              </a:rPr>
              <a:t>mampu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menunjukkan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arsitektur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dasar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sistem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operasi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berbasis</a:t>
            </a:r>
            <a:r>
              <a:rPr lang="en-US" dirty="0">
                <a:solidFill>
                  <a:srgbClr val="002060"/>
                </a:solidFill>
              </a:rPr>
              <a:t> mobile </a:t>
            </a:r>
            <a:r>
              <a:rPr lang="en-US" dirty="0" err="1">
                <a:solidFill>
                  <a:srgbClr val="002060"/>
                </a:solidFill>
              </a:rPr>
              <a:t>sesuai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dengan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perangkat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keras</a:t>
            </a:r>
            <a:r>
              <a:rPr lang="en-US" dirty="0">
                <a:solidFill>
                  <a:srgbClr val="002060"/>
                </a:solidFill>
              </a:rPr>
              <a:t> yang </a:t>
            </a:r>
            <a:r>
              <a:rPr lang="en-US" dirty="0" err="1">
                <a:solidFill>
                  <a:srgbClr val="002060"/>
                </a:solidFill>
              </a:rPr>
              <a:t>digunakan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pPr marL="342900" lvl="0" indent="-342900" algn="just">
              <a:buAutoNum type="arabicPeriod"/>
            </a:pPr>
            <a:r>
              <a:rPr lang="id-ID" dirty="0">
                <a:solidFill>
                  <a:srgbClr val="002060"/>
                </a:solidFill>
              </a:rPr>
              <a:t>Peserta </a:t>
            </a:r>
            <a:r>
              <a:rPr lang="en-US" dirty="0" err="1">
                <a:solidFill>
                  <a:srgbClr val="002060"/>
                </a:solidFill>
              </a:rPr>
              <a:t>mampu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</a:t>
            </a:r>
            <a:r>
              <a:rPr lang="en-US" dirty="0" err="1" smtClean="0">
                <a:solidFill>
                  <a:srgbClr val="002060"/>
                </a:solidFill>
              </a:rPr>
              <a:t>enunjukkan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platform </a:t>
            </a:r>
            <a:r>
              <a:rPr lang="en-US" dirty="0" err="1">
                <a:solidFill>
                  <a:srgbClr val="002060"/>
                </a:solidFill>
              </a:rPr>
              <a:t>sistem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operasi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berbasis</a:t>
            </a:r>
            <a:r>
              <a:rPr lang="en-US" dirty="0">
                <a:solidFill>
                  <a:srgbClr val="002060"/>
                </a:solidFill>
              </a:rPr>
              <a:t> mobile </a:t>
            </a:r>
            <a:r>
              <a:rPr lang="en-US" dirty="0" err="1">
                <a:solidFill>
                  <a:srgbClr val="002060"/>
                </a:solidFill>
              </a:rPr>
              <a:t>sesuai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dengan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perangkat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keras</a:t>
            </a:r>
            <a:r>
              <a:rPr lang="en-US" dirty="0">
                <a:solidFill>
                  <a:srgbClr val="002060"/>
                </a:solidFill>
              </a:rPr>
              <a:t> yang </a:t>
            </a:r>
            <a:r>
              <a:rPr lang="en-US" dirty="0" err="1">
                <a:solidFill>
                  <a:srgbClr val="002060"/>
                </a:solidFill>
              </a:rPr>
              <a:t>terkait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pPr marL="342900" lvl="0" indent="-342900" algn="just">
              <a:buAutoNum type="arabicPeriod"/>
            </a:pPr>
            <a:r>
              <a:rPr lang="id-ID" dirty="0">
                <a:solidFill>
                  <a:srgbClr val="002060"/>
                </a:solidFill>
              </a:rPr>
              <a:t>Peserta </a:t>
            </a:r>
            <a:r>
              <a:rPr lang="en-US" dirty="0" err="1">
                <a:solidFill>
                  <a:srgbClr val="002060"/>
                </a:solidFill>
              </a:rPr>
              <a:t>mampu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nenunjukkan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security </a:t>
            </a:r>
            <a:r>
              <a:rPr lang="en-US" dirty="0" err="1">
                <a:solidFill>
                  <a:srgbClr val="002060"/>
                </a:solidFill>
              </a:rPr>
              <a:t>pada</a:t>
            </a:r>
            <a:r>
              <a:rPr lang="en-US" dirty="0">
                <a:solidFill>
                  <a:srgbClr val="002060"/>
                </a:solidFill>
              </a:rPr>
              <a:t> platform </a:t>
            </a:r>
            <a:r>
              <a:rPr lang="en-US" dirty="0" err="1">
                <a:solidFill>
                  <a:srgbClr val="002060"/>
                </a:solidFill>
              </a:rPr>
              <a:t>sistem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operasi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berbasis</a:t>
            </a:r>
            <a:r>
              <a:rPr lang="en-US" dirty="0">
                <a:solidFill>
                  <a:srgbClr val="002060"/>
                </a:solidFill>
              </a:rPr>
              <a:t> mobile </a:t>
            </a:r>
            <a:r>
              <a:rPr lang="en-US" dirty="0" err="1">
                <a:solidFill>
                  <a:srgbClr val="002060"/>
                </a:solidFill>
              </a:rPr>
              <a:t>sesuai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dengan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perangkat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keras</a:t>
            </a:r>
            <a:r>
              <a:rPr lang="en-US" dirty="0">
                <a:solidFill>
                  <a:srgbClr val="002060"/>
                </a:solidFill>
              </a:rPr>
              <a:t> yang </a:t>
            </a:r>
            <a:r>
              <a:rPr lang="en-US" dirty="0" err="1">
                <a:solidFill>
                  <a:srgbClr val="002060"/>
                </a:solidFill>
              </a:rPr>
              <a:t>digunakan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 algn="just">
              <a:buAutoNum type="arabicPeriod"/>
            </a:pPr>
            <a:r>
              <a:rPr lang="id-ID" dirty="0">
                <a:solidFill>
                  <a:srgbClr val="002060"/>
                </a:solidFill>
              </a:rPr>
              <a:t>Peserta </a:t>
            </a:r>
            <a:r>
              <a:rPr lang="en-US" dirty="0" err="1">
                <a:solidFill>
                  <a:srgbClr val="002060"/>
                </a:solidFill>
              </a:rPr>
              <a:t>mampu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</a:t>
            </a:r>
            <a:r>
              <a:rPr lang="en-US" dirty="0" err="1" smtClean="0">
                <a:solidFill>
                  <a:srgbClr val="002060"/>
                </a:solidFill>
              </a:rPr>
              <a:t>erancang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kebutuhan</a:t>
            </a:r>
            <a:r>
              <a:rPr lang="en-US" dirty="0">
                <a:solidFill>
                  <a:srgbClr val="002060"/>
                </a:solidFill>
              </a:rPr>
              <a:t> user </a:t>
            </a:r>
            <a:r>
              <a:rPr lang="en-US" dirty="0" err="1">
                <a:solidFill>
                  <a:srgbClr val="002060"/>
                </a:solidFill>
              </a:rPr>
              <a:t>berdasarkan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spesifikasinya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endParaRPr lang="en-US" b="1" dirty="0" smtClean="0">
              <a:solidFill>
                <a:srgbClr val="FF0000"/>
              </a:solidFill>
            </a:endParaRPr>
          </a:p>
          <a:p>
            <a:pPr algn="just"/>
            <a:endParaRPr lang="en-US" b="1" dirty="0" smtClean="0">
              <a:solidFill>
                <a:srgbClr val="FF0000"/>
              </a:solidFill>
            </a:endParaRPr>
          </a:p>
          <a:p>
            <a:pPr algn="just"/>
            <a:r>
              <a:rPr lang="en-US" b="1" dirty="0" err="1" smtClean="0">
                <a:solidFill>
                  <a:srgbClr val="FF0000"/>
                </a:solidFill>
              </a:rPr>
              <a:t>Materi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Yang </a:t>
            </a:r>
            <a:r>
              <a:rPr lang="en-US" b="1" dirty="0" err="1" smtClean="0">
                <a:solidFill>
                  <a:srgbClr val="FF0000"/>
                </a:solidFill>
              </a:rPr>
              <a:t>akan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disampaikan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</a:p>
          <a:p>
            <a:pPr marL="342900" indent="-342900" algn="just">
              <a:buAutoNum type="arabicPeriod"/>
            </a:pP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Operasi</a:t>
            </a:r>
            <a:endParaRPr lang="en-US" dirty="0" smtClean="0"/>
          </a:p>
          <a:p>
            <a:pPr marL="342900" indent="-342900" algn="just">
              <a:buAutoNum type="arabicPeriod"/>
            </a:pPr>
            <a:r>
              <a:rPr lang="id-ID" dirty="0" smtClean="0"/>
              <a:t>Bahasa Pemrograman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id-ID" dirty="0" smtClean="0"/>
              <a:t>Dasar pemrograman</a:t>
            </a:r>
            <a:endParaRPr lang="en-US" dirty="0"/>
          </a:p>
          <a:p>
            <a:pPr algn="just"/>
            <a:r>
              <a:rPr lang="en-US" b="1" dirty="0" err="1" smtClean="0">
                <a:solidFill>
                  <a:srgbClr val="FF0000"/>
                </a:solidFill>
              </a:rPr>
              <a:t>Tugas</a:t>
            </a:r>
            <a:r>
              <a:rPr lang="en-US" b="1" dirty="0" smtClean="0">
                <a:solidFill>
                  <a:srgbClr val="FF0000"/>
                </a:solidFill>
              </a:rPr>
              <a:t> :</a:t>
            </a:r>
            <a:r>
              <a:rPr lang="id-ID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  <a:p>
            <a:pPr algn="just"/>
            <a:r>
              <a:rPr lang="id-ID" dirty="0" smtClean="0"/>
              <a:t>Membuat algoritma untuk Pemrograman Mobile 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2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408" y="1359932"/>
            <a:ext cx="10598866" cy="5498068"/>
          </a:xfrm>
        </p:spPr>
        <p:txBody>
          <a:bodyPr/>
          <a:lstStyle/>
          <a:p>
            <a:pPr algn="just"/>
            <a:endParaRPr lang="id-ID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d-ID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lang="id-ID" sz="24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id-ID" sz="2400" b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Komputer </a:t>
            </a:r>
            <a:r>
              <a:rPr lang="id-ID" sz="2400" b="0" dirty="0">
                <a:latin typeface="Arial" panose="020B0604020202020204" pitchFamily="34" charset="0"/>
                <a:cs typeface="Arial" panose="020B0604020202020204" pitchFamily="34" charset="0"/>
              </a:rPr>
              <a:t>development, mobile device</a:t>
            </a:r>
          </a:p>
          <a:p>
            <a:pPr algn="just"/>
            <a:r>
              <a:rPr lang="id-ID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/Tool Pengembangan:</a:t>
            </a:r>
            <a:endParaRPr lang="id-ID" sz="240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id-ID" sz="2400" b="0" dirty="0">
                <a:latin typeface="Arial" panose="020B0604020202020204" pitchFamily="34" charset="0"/>
                <a:cs typeface="Arial" panose="020B0604020202020204" pitchFamily="34" charset="0"/>
              </a:rPr>
              <a:t>Windows Phone </a:t>
            </a:r>
            <a:r>
              <a:rPr lang="id-ID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d-ID" sz="2400" b="0" dirty="0">
                <a:latin typeface="Arial" panose="020B0604020202020204" pitchFamily="34" charset="0"/>
                <a:cs typeface="Arial" panose="020B0604020202020204" pitchFamily="34" charset="0"/>
              </a:rPr>
              <a:t>Windows Phone SDK, Visual Studio Express Expression Blend (hanya di windows)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id-ID" sz="2400" b="0" dirty="0">
                <a:latin typeface="Arial" panose="020B0604020202020204" pitchFamily="34" charset="0"/>
                <a:cs typeface="Arial" panose="020B0604020202020204" pitchFamily="34" charset="0"/>
              </a:rPr>
              <a:t>iOS : xCode , iOS SDK </a:t>
            </a:r>
            <a:endParaRPr lang="id-ID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id-ID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id-ID" sz="2400" b="0" dirty="0">
                <a:latin typeface="Arial" panose="020B0604020202020204" pitchFamily="34" charset="0"/>
                <a:cs typeface="Arial" panose="020B0604020202020204" pitchFamily="34" charset="0"/>
              </a:rPr>
              <a:t>: Java JDK, Android SDK, Eclipse IDE, Android ADT, Android Studio </a:t>
            </a:r>
            <a:r>
              <a:rPr lang="id-ID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IDE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id-ID" sz="2400" b="0" dirty="0">
                <a:latin typeface="Arial" panose="020B0604020202020204" pitchFamily="34" charset="0"/>
                <a:cs typeface="Arial" panose="020B0604020202020204" pitchFamily="34" charset="0"/>
              </a:rPr>
              <a:t>Java Micro Edition : Java JDK, Java Micro Edition SDK, Netbeans IDE, Eclipse 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id-ID" sz="2400" b="0" dirty="0">
                <a:latin typeface="Arial" panose="020B0604020202020204" pitchFamily="34" charset="0"/>
                <a:cs typeface="Arial" panose="020B0604020202020204" pitchFamily="34" charset="0"/>
              </a:rPr>
              <a:t>Blackberry : Eclipse, Blackberry Plugin, Blackberry Simulatior</a:t>
            </a:r>
          </a:p>
          <a:p>
            <a:pPr algn="just"/>
            <a:r>
              <a:rPr lang="id-ID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Pemilihan Platform </a:t>
            </a:r>
            <a:r>
              <a:rPr lang="id-ID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id-ID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id-ID" sz="2400" b="0" dirty="0">
                <a:latin typeface="Arial" panose="020B0604020202020204" pitchFamily="34" charset="0"/>
                <a:cs typeface="Arial" panose="020B0604020202020204" pitchFamily="34" charset="0"/>
              </a:rPr>
              <a:t>, iOS, Blackberry, Windows </a:t>
            </a:r>
            <a:r>
              <a:rPr lang="id-ID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Phone, Symbian</a:t>
            </a:r>
            <a:endParaRPr lang="id-ID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5440" y="836712"/>
            <a:ext cx="7020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 b="1" dirty="0" smtClean="0">
                <a:solidFill>
                  <a:schemeClr val="bg1"/>
                </a:solidFill>
                <a:latin typeface="Roboto Slab" charset="0"/>
              </a:rPr>
              <a:t>Komponen Alat Bantu  Pengembangan</a:t>
            </a:r>
            <a:endParaRPr lang="en-US" sz="2800" b="1" dirty="0">
              <a:solidFill>
                <a:schemeClr val="bg1"/>
              </a:solidFill>
              <a:latin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74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408" y="1484784"/>
            <a:ext cx="4896544" cy="5373216"/>
          </a:xfrm>
        </p:spPr>
        <p:txBody>
          <a:bodyPr/>
          <a:lstStyle/>
          <a:p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import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javax.microedition.lcdui.*;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import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javax.microedition.midlet.*;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public class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HelloWorld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extends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MIDlet{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private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Form form;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private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Display display;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public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HelloWorld(){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}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public void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startApp(){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form =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new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Form("Hello World");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String msg = "Hello World!!!!!!!";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form.append(msg);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display = Display.getDisplay(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display.setCurrent(form);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}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public void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pauseApp(){}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public void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destroyApp(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>boolean </a:t>
            </a: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unconditional){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notifyDestroyed();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  }</a:t>
            </a:r>
            <a: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400" b="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id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3836" y="836712"/>
            <a:ext cx="6393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 b="1" dirty="0" smtClean="0">
                <a:solidFill>
                  <a:schemeClr val="bg1"/>
                </a:solidFill>
                <a:latin typeface="Roboto Slab" charset="0"/>
              </a:rPr>
              <a:t>Contoh Program Java Micro Edition </a:t>
            </a:r>
            <a:endParaRPr lang="en-US" sz="2800" b="1" dirty="0">
              <a:solidFill>
                <a:schemeClr val="bg1"/>
              </a:solidFill>
              <a:latin typeface="Roboto Slab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6456040" y="1781200"/>
            <a:ext cx="345638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20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8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id-ID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357158"/>
            <a:ext cx="2934390" cy="4824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46602" y="6181610"/>
            <a:ext cx="4057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 b="1" dirty="0" smtClean="0">
                <a:solidFill>
                  <a:srgbClr val="FF0000"/>
                </a:solidFill>
                <a:latin typeface="Roboto Slab" charset="0"/>
              </a:rPr>
              <a:t>Output pada Emulator</a:t>
            </a:r>
            <a:endParaRPr lang="en-US" sz="2800" b="1" dirty="0">
              <a:solidFill>
                <a:srgbClr val="FF0000"/>
              </a:solidFill>
              <a:latin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5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484" y="1526320"/>
            <a:ext cx="5862497" cy="4464496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id-ID" sz="1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400" dirty="0">
                <a:latin typeface="Courier New" pitchFamily="49" charset="0"/>
                <a:cs typeface="Courier New" pitchFamily="49" charset="0"/>
              </a:rPr>
              <a:t>public class MainActivity extends AppCompatActivity {</a:t>
            </a:r>
            <a:br>
              <a:rPr lang="id-ID" sz="14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Button btnOk,btnNext;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EditText editNama;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TextView txtHasil;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@Override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protected void onCreate(Bundle savedInstanceState) {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    super.onCreate(savedInstanceState);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    setContentView(R.layout.</a:t>
            </a:r>
            <a:r>
              <a:rPr lang="id-ID" sz="1200" i="1" dirty="0">
                <a:latin typeface="Courier New" pitchFamily="49" charset="0"/>
                <a:cs typeface="Courier New" pitchFamily="49" charset="0"/>
              </a:rPr>
              <a:t>activity_main</a:t>
            </a:r>
            <a:r>
              <a:rPr lang="id-ID" sz="1200" dirty="0">
                <a:latin typeface="Courier New" pitchFamily="49" charset="0"/>
                <a:cs typeface="Courier New" pitchFamily="49" charset="0"/>
              </a:rPr>
              <a:t>);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    btnOk = (Button) findViewById(R.id.</a:t>
            </a:r>
            <a:r>
              <a:rPr lang="id-ID" sz="1200" i="1" dirty="0">
                <a:latin typeface="Courier New" pitchFamily="49" charset="0"/>
                <a:cs typeface="Courier New" pitchFamily="49" charset="0"/>
              </a:rPr>
              <a:t>btnOk</a:t>
            </a:r>
            <a:r>
              <a:rPr lang="id-ID" sz="1200" dirty="0">
                <a:latin typeface="Courier New" pitchFamily="49" charset="0"/>
                <a:cs typeface="Courier New" pitchFamily="49" charset="0"/>
              </a:rPr>
              <a:t>);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    editNama = (EditText) findViewById(R.id.</a:t>
            </a:r>
            <a:r>
              <a:rPr lang="id-ID" sz="1200" i="1" dirty="0">
                <a:latin typeface="Courier New" pitchFamily="49" charset="0"/>
                <a:cs typeface="Courier New" pitchFamily="49" charset="0"/>
              </a:rPr>
              <a:t>editNama</a:t>
            </a:r>
            <a:r>
              <a:rPr lang="id-ID" sz="1200" dirty="0">
                <a:latin typeface="Courier New" pitchFamily="49" charset="0"/>
                <a:cs typeface="Courier New" pitchFamily="49" charset="0"/>
              </a:rPr>
              <a:t>);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    txtHasil = (TextView) findViewById(R.id.</a:t>
            </a:r>
            <a:r>
              <a:rPr lang="id-ID" sz="1200" i="1" dirty="0">
                <a:latin typeface="Courier New" pitchFamily="49" charset="0"/>
                <a:cs typeface="Courier New" pitchFamily="49" charset="0"/>
              </a:rPr>
              <a:t>txtHasil</a:t>
            </a:r>
            <a:r>
              <a:rPr lang="id-ID" sz="1200" dirty="0">
                <a:latin typeface="Courier New" pitchFamily="49" charset="0"/>
                <a:cs typeface="Courier New" pitchFamily="49" charset="0"/>
              </a:rPr>
              <a:t>);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    btnOk.setOnClickListener(new Button</a:t>
            </a:r>
            <a:r>
              <a:rPr lang="id-ID" sz="1200" dirty="0" smtClean="0">
                <a:latin typeface="Courier New" pitchFamily="49" charset="0"/>
                <a:cs typeface="Courier New" pitchFamily="49" charset="0"/>
              </a:rPr>
              <a:t>. </a:t>
            </a:r>
          </a:p>
          <a:p>
            <a:r>
              <a:rPr lang="id-ID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sz="1200" dirty="0" smtClean="0">
                <a:latin typeface="Courier New" pitchFamily="49" charset="0"/>
                <a:cs typeface="Courier New" pitchFamily="49" charset="0"/>
              </a:rPr>
              <a:t>       OnClickListener</a:t>
            </a:r>
            <a:r>
              <a:rPr lang="id-ID" sz="12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id-ID" sz="12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id-ID" sz="1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id-ID" sz="1200" dirty="0">
                <a:latin typeface="Courier New" pitchFamily="49" charset="0"/>
                <a:cs typeface="Courier New" pitchFamily="49" charset="0"/>
              </a:rPr>
              <a:t>@Override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        public void onClick(View v) {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 smtClean="0">
                <a:latin typeface="Courier New" pitchFamily="49" charset="0"/>
                <a:cs typeface="Courier New" pitchFamily="49" charset="0"/>
              </a:rPr>
              <a:t>            txtHasil.setText</a:t>
            </a:r>
            <a:r>
              <a:rPr lang="id-ID" sz="1200" dirty="0">
                <a:latin typeface="Courier New" pitchFamily="49" charset="0"/>
                <a:cs typeface="Courier New" pitchFamily="49" charset="0"/>
              </a:rPr>
              <a:t>("Hello " + editNama.getText</a:t>
            </a:r>
            <a:r>
              <a:rPr lang="id-ID" sz="1200" dirty="0" smtClean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r>
              <a:rPr lang="id-ID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d-ID" sz="1200" dirty="0" smtClean="0">
                <a:latin typeface="Courier New" pitchFamily="49" charset="0"/>
                <a:cs typeface="Courier New" pitchFamily="49" charset="0"/>
              </a:rPr>
              <a:t>           toString() + </a:t>
            </a:r>
            <a:r>
              <a:rPr lang="id-ID" sz="1200" dirty="0">
                <a:latin typeface="Courier New" pitchFamily="49" charset="0"/>
                <a:cs typeface="Courier New" pitchFamily="49" charset="0"/>
              </a:rPr>
              <a:t>"!\nPeserta VSGA" + "");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        }});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r>
              <a:rPr lang="id-ID" sz="1200" dirty="0">
                <a:latin typeface="Courier New" pitchFamily="49" charset="0"/>
                <a:cs typeface="Courier New" pitchFamily="49" charset="0"/>
              </a:rPr>
              <a:t>       }}</a:t>
            </a:r>
            <a:br>
              <a:rPr lang="id-ID" sz="1200" dirty="0">
                <a:latin typeface="Courier New" pitchFamily="49" charset="0"/>
                <a:cs typeface="Courier New" pitchFamily="49" charset="0"/>
              </a:rPr>
            </a:br>
            <a:endParaRPr lang="id-ID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9138" y="764704"/>
            <a:ext cx="4581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 b="1" dirty="0" smtClean="0">
                <a:solidFill>
                  <a:schemeClr val="bg1"/>
                </a:solidFill>
                <a:latin typeface="Roboto Slab" charset="0"/>
              </a:rPr>
              <a:t>Contoh Program Android </a:t>
            </a:r>
            <a:endParaRPr lang="en-US" sz="2800" b="1" dirty="0">
              <a:solidFill>
                <a:schemeClr val="bg1"/>
              </a:solidFill>
              <a:latin typeface="Roboto Slab" charset="0"/>
            </a:endParaRPr>
          </a:p>
        </p:txBody>
      </p:sp>
      <p:grpSp>
        <p:nvGrpSpPr>
          <p:cNvPr id="2059" name="Group 2058"/>
          <p:cNvGrpSpPr/>
          <p:nvPr/>
        </p:nvGrpSpPr>
        <p:grpSpPr>
          <a:xfrm>
            <a:off x="4541223" y="1374763"/>
            <a:ext cx="7459433" cy="4475403"/>
            <a:chOff x="4541223" y="1374763"/>
            <a:chExt cx="7027385" cy="447540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024" y="2052635"/>
              <a:ext cx="2268252" cy="34118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28" y="1559429"/>
              <a:ext cx="2304255" cy="3813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6230821" y="5480834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 smtClean="0">
                  <a:solidFill>
                    <a:srgbClr val="FF0000"/>
                  </a:solidFill>
                </a:rPr>
                <a:t>Desain User Interface </a:t>
              </a:r>
              <a:endParaRPr lang="id-ID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760296" y="5464501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FF0000"/>
                  </a:solidFill>
                </a:rPr>
                <a:t>Output Emulator/ / AVD</a:t>
              </a:r>
              <a:endParaRPr lang="id-ID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5447928" y="2488771"/>
              <a:ext cx="1224137" cy="4477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541223" y="2483604"/>
              <a:ext cx="1266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 smtClean="0"/>
                <a:t>TextView</a:t>
              </a:r>
              <a:endParaRPr lang="id-ID" b="1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600329" y="2685946"/>
              <a:ext cx="711695" cy="16699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5545283" y="2769441"/>
              <a:ext cx="766741" cy="67104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5753323" y="3440487"/>
              <a:ext cx="1692828" cy="12219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TextBox 2047"/>
            <p:cNvSpPr txBox="1"/>
            <p:nvPr/>
          </p:nvSpPr>
          <p:spPr>
            <a:xfrm>
              <a:off x="5275825" y="4662428"/>
              <a:ext cx="954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 smtClean="0"/>
                <a:t>Button</a:t>
              </a:r>
              <a:endParaRPr lang="id-ID" b="1" dirty="0"/>
            </a:p>
          </p:txBody>
        </p:sp>
        <p:cxnSp>
          <p:nvCxnSpPr>
            <p:cNvPr id="2054" name="Straight Arrow Connector 2053"/>
            <p:cNvCxnSpPr/>
            <p:nvPr/>
          </p:nvCxnSpPr>
          <p:spPr>
            <a:xfrm flipV="1">
              <a:off x="7968208" y="1628800"/>
              <a:ext cx="216024" cy="12241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7" name="TextBox 2056"/>
            <p:cNvSpPr txBox="1"/>
            <p:nvPr/>
          </p:nvSpPr>
          <p:spPr>
            <a:xfrm>
              <a:off x="8091866" y="1374763"/>
              <a:ext cx="2252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 smtClean="0"/>
                <a:t>EditText</a:t>
              </a:r>
              <a:endParaRPr lang="id-ID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47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1700808"/>
            <a:ext cx="5733117" cy="4652830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import "RWTScaryBugDoc.h" // At beginning of application:didFinishLaunchingWithOptions RWTScaryBugDoc *bug1 = [[RWTScaryBugDoc alloc] initWithTitle:@"Potato Bug" rating:4 thumbImage:[UIImage imageNamed:@"potatoBugThumb.jpg"] fullImage:[UIImage 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imageNamed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:@"wolfSpiderThumb.jpg"] fullImage:[UIImage imageNamed:@"wolfSpider.jpg"]]; RWTScaryBugDoc *bug4 = [[RWTScaryBugDoc alloc] initWithTitle:@"Lady Bug" rating:1 thumbImage:[UIImage imageNamed:@"ladybugThumb.jpg"] fullImage:[UIImage imageNamed:@"ladybug.jpg"]]; NSMutableArray *bugs = [NSMutableArray arrayWithObjects:bug1, bug2, bug3, bug4, nil]; UINavigationController *navController = (UINavigationController *) self.window.rootViewController; RWTMasterViewController *masterController = [navController.viewControllers objectAtIndex:0]; masterController.bugs = bugs; </a:t>
            </a:r>
            <a:br>
              <a:rPr lang="id-ID" sz="1400" dirty="0">
                <a:latin typeface="Courier New" pitchFamily="49" charset="0"/>
                <a:cs typeface="Courier New" pitchFamily="49" charset="0"/>
              </a:rPr>
            </a:br>
            <a:endParaRPr lang="id-ID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9138" y="764704"/>
            <a:ext cx="6409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 b="1" dirty="0" smtClean="0">
                <a:solidFill>
                  <a:schemeClr val="bg1"/>
                </a:solidFill>
                <a:latin typeface="Roboto Slab" charset="0"/>
              </a:rPr>
              <a:t>Contoh Program i Phone untuk i OS </a:t>
            </a:r>
            <a:endParaRPr lang="en-US" sz="2800" b="1" dirty="0">
              <a:solidFill>
                <a:schemeClr val="bg1"/>
              </a:solidFill>
              <a:latin typeface="Roboto Slab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485" y="2016530"/>
            <a:ext cx="2736304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172470" y="5833833"/>
            <a:ext cx="298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 smtClean="0">
                <a:solidFill>
                  <a:srgbClr val="FF0000"/>
                </a:solidFill>
              </a:rPr>
              <a:t>Output Emulator</a:t>
            </a:r>
            <a:endParaRPr lang="id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1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3" y="1412776"/>
            <a:ext cx="6971681" cy="5112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5114" y="1412776"/>
            <a:ext cx="40382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lalu</a:t>
            </a:r>
            <a:r>
              <a:rPr lang="en-US" sz="2200" dirty="0"/>
              <a:t> </a:t>
            </a:r>
            <a:r>
              <a:rPr lang="en-US" sz="2200" dirty="0" err="1"/>
              <a:t>tepatnya</a:t>
            </a:r>
            <a:r>
              <a:rPr lang="en-US" sz="2200" dirty="0"/>
              <a:t> </a:t>
            </a:r>
            <a:r>
              <a:rPr lang="en-US" sz="2200" dirty="0" err="1"/>
              <a:t>bulan</a:t>
            </a:r>
            <a:r>
              <a:rPr lang="en-US" sz="2200" dirty="0"/>
              <a:t> </a:t>
            </a:r>
            <a:r>
              <a:rPr lang="en-US" sz="2200" dirty="0" err="1"/>
              <a:t>Juni</a:t>
            </a:r>
            <a:r>
              <a:rPr lang="en-US" sz="2200" dirty="0"/>
              <a:t> 2017 </a:t>
            </a:r>
            <a:r>
              <a:rPr lang="en-US" sz="2200" dirty="0" err="1"/>
              <a:t>bahasa</a:t>
            </a:r>
            <a:r>
              <a:rPr lang="en-US" sz="2200" dirty="0"/>
              <a:t> </a:t>
            </a:r>
            <a:r>
              <a:rPr lang="en-US" sz="2200" dirty="0" err="1"/>
              <a:t>pemrograman</a:t>
            </a:r>
            <a:r>
              <a:rPr lang="en-US" sz="2200" b="1" dirty="0"/>
              <a:t> </a:t>
            </a:r>
            <a:endParaRPr lang="en-US" sz="2200" b="1" dirty="0" smtClean="0"/>
          </a:p>
          <a:p>
            <a:pPr algn="just"/>
            <a:r>
              <a:rPr lang="en-US" sz="2200" b="1" dirty="0" smtClean="0"/>
              <a:t>Java</a:t>
            </a:r>
            <a:r>
              <a:rPr lang="en-US" sz="2200" dirty="0"/>
              <a:t> 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bahasa</a:t>
            </a:r>
            <a:r>
              <a:rPr lang="en-US" sz="2200" dirty="0"/>
              <a:t> </a:t>
            </a:r>
            <a:r>
              <a:rPr lang="en-US" sz="2200" dirty="0" err="1"/>
              <a:t>pemrograman</a:t>
            </a:r>
            <a:r>
              <a:rPr lang="en-US" sz="2200" dirty="0"/>
              <a:t> paling </a:t>
            </a:r>
            <a:r>
              <a:rPr lang="en-US" sz="2200" dirty="0" err="1"/>
              <a:t>populer</a:t>
            </a:r>
            <a:r>
              <a:rPr lang="en-US" sz="2200" dirty="0"/>
              <a:t> (data </a:t>
            </a:r>
            <a:r>
              <a:rPr lang="en-US" sz="2200" dirty="0" err="1"/>
              <a:t>Tiobex</a:t>
            </a:r>
            <a:r>
              <a:rPr lang="en-US" sz="2200" dirty="0"/>
              <a:t> Index). </a:t>
            </a:r>
            <a:r>
              <a:rPr lang="en-US" sz="2200" dirty="0" err="1"/>
              <a:t>Namun</a:t>
            </a:r>
            <a:r>
              <a:rPr lang="en-US" sz="2200" dirty="0"/>
              <a:t> </a:t>
            </a:r>
            <a:r>
              <a:rPr lang="en-US" sz="2200" dirty="0" err="1"/>
              <a:t>sekarang</a:t>
            </a:r>
            <a:r>
              <a:rPr lang="en-US" sz="2200" dirty="0"/>
              <a:t>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disalip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smtClean="0"/>
              <a:t>Bahasa </a:t>
            </a:r>
            <a:r>
              <a:rPr lang="en-US" sz="2200" dirty="0" err="1" smtClean="0"/>
              <a:t>pemrograman</a:t>
            </a:r>
            <a:r>
              <a:rPr lang="en-US" sz="2200" dirty="0"/>
              <a:t> </a:t>
            </a:r>
          </a:p>
          <a:p>
            <a:pPr algn="just"/>
            <a:r>
              <a:rPr lang="en-US" sz="2200" b="1" dirty="0" smtClean="0"/>
              <a:t>JavaScript</a:t>
            </a:r>
            <a:r>
              <a:rPr lang="en-US" sz="2200" dirty="0"/>
              <a:t> </a:t>
            </a:r>
            <a:r>
              <a:rPr lang="en-US" sz="2200" dirty="0" err="1"/>
              <a:t>dan</a:t>
            </a:r>
            <a:r>
              <a:rPr lang="en-US" sz="2200" dirty="0"/>
              <a:t> </a:t>
            </a:r>
            <a:r>
              <a:rPr lang="en-US" sz="2200" b="1" dirty="0" err="1" smtClean="0"/>
              <a:t>Phyton</a:t>
            </a:r>
            <a:r>
              <a:rPr lang="en-US" sz="22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9416" y="764704"/>
            <a:ext cx="3803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 Slab" charset="0"/>
              </a:rPr>
              <a:t>Bahasa </a:t>
            </a:r>
            <a:r>
              <a:rPr lang="en-US" sz="2400" b="1" dirty="0" err="1">
                <a:solidFill>
                  <a:schemeClr val="bg1"/>
                </a:solidFill>
                <a:latin typeface="Roboto Slab" charset="0"/>
              </a:rPr>
              <a:t>Pemrograman</a:t>
            </a:r>
            <a:r>
              <a:rPr lang="en-US" sz="2400" b="1" dirty="0">
                <a:solidFill>
                  <a:schemeClr val="bg1"/>
                </a:solidFill>
                <a:latin typeface="Roboto Slab" charset="0"/>
              </a:rPr>
              <a:t> Java</a:t>
            </a:r>
            <a:endParaRPr lang="en-US" sz="2400" b="1" i="0" u="none" strike="noStrike" dirty="0">
              <a:solidFill>
                <a:schemeClr val="bg1"/>
              </a:solidFill>
              <a:effectLst/>
              <a:latin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44" y="1484784"/>
            <a:ext cx="7776864" cy="46805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9416" y="764704"/>
            <a:ext cx="3760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 Slab" charset="0"/>
              </a:rPr>
              <a:t>Bahasa </a:t>
            </a:r>
            <a:r>
              <a:rPr lang="en-US" sz="2400" b="1" dirty="0" err="1">
                <a:solidFill>
                  <a:schemeClr val="bg1"/>
                </a:solidFill>
                <a:latin typeface="Roboto Slab" charset="0"/>
              </a:rPr>
              <a:t>Pemrograman</a:t>
            </a:r>
            <a:r>
              <a:rPr lang="en-US" sz="2400" b="1" dirty="0">
                <a:solidFill>
                  <a:schemeClr val="bg1"/>
                </a:solidFill>
                <a:latin typeface="Roboto Slab" charset="0"/>
              </a:rPr>
              <a:t> C++</a:t>
            </a:r>
            <a:endParaRPr lang="en-US" sz="2400" b="1" i="0" u="none" strike="noStrike" dirty="0">
              <a:solidFill>
                <a:schemeClr val="bg1"/>
              </a:solidFill>
              <a:effectLst/>
              <a:latin typeface="Roboto Slab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60296" y="1767203"/>
            <a:ext cx="25922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IDE Android Studio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digunakan</a:t>
            </a:r>
            <a:r>
              <a:rPr lang="en-US" sz="2200" dirty="0" smtClean="0"/>
              <a:t> </a:t>
            </a:r>
            <a:r>
              <a:rPr lang="en-US" sz="2200" dirty="0" err="1" smtClean="0"/>
              <a:t>untuk</a:t>
            </a:r>
            <a:r>
              <a:rPr lang="en-US" sz="2200" dirty="0"/>
              <a:t> </a:t>
            </a:r>
            <a:r>
              <a:rPr lang="en-US" sz="2200" dirty="0" err="1" smtClean="0"/>
              <a:t>mengembangkan</a:t>
            </a:r>
            <a:r>
              <a:rPr lang="en-US" sz="2200" dirty="0" smtClean="0"/>
              <a:t> </a:t>
            </a:r>
            <a:r>
              <a:rPr lang="en-US" sz="2200" dirty="0" err="1" smtClean="0"/>
              <a:t>aplikasi</a:t>
            </a:r>
            <a:r>
              <a:rPr lang="en-US" sz="2200" dirty="0" smtClean="0"/>
              <a:t> android </a:t>
            </a:r>
            <a:r>
              <a:rPr lang="en-US" sz="2200" dirty="0" err="1" smtClean="0"/>
              <a:t>dengan</a:t>
            </a:r>
            <a:r>
              <a:rPr lang="en-US" sz="2200" dirty="0" smtClean="0"/>
              <a:t> </a:t>
            </a:r>
            <a:r>
              <a:rPr lang="en-US" sz="2200" dirty="0" err="1" smtClean="0"/>
              <a:t>bahasa</a:t>
            </a:r>
            <a:r>
              <a:rPr lang="en-US" sz="2200" dirty="0" smtClean="0"/>
              <a:t> </a:t>
            </a:r>
            <a:r>
              <a:rPr lang="en-US" sz="2200" dirty="0" err="1" smtClean="0"/>
              <a:t>pemrograman</a:t>
            </a:r>
            <a:r>
              <a:rPr lang="en-US" sz="2200" dirty="0" smtClean="0"/>
              <a:t> C++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1333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484784"/>
            <a:ext cx="7704856" cy="48678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72264" y="1497236"/>
            <a:ext cx="352839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dukungan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salah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bahasa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resmi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android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9416" y="692696"/>
            <a:ext cx="4666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Bahasa </a:t>
            </a:r>
            <a:r>
              <a:rPr lang="en-US" sz="2800" b="1" dirty="0" err="1">
                <a:solidFill>
                  <a:schemeClr val="bg1"/>
                </a:solidFill>
                <a:latin typeface="Roboto Slab" charset="0"/>
              </a:rPr>
              <a:t>Pemrograman</a:t>
            </a:r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 Slab" charset="0"/>
              </a:rPr>
              <a:t>Kotlin</a:t>
            </a:r>
            <a:endParaRPr lang="en-US" sz="2800" b="1" i="0" u="none" strike="noStrike" dirty="0">
              <a:solidFill>
                <a:schemeClr val="bg1"/>
              </a:solidFill>
              <a:effectLst/>
              <a:latin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0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556791"/>
            <a:ext cx="6552728" cy="5241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7408" y="692696"/>
            <a:ext cx="440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Bahasa </a:t>
            </a:r>
            <a:r>
              <a:rPr lang="en-US" sz="2800" b="1" dirty="0" err="1">
                <a:solidFill>
                  <a:schemeClr val="bg1"/>
                </a:solidFill>
                <a:latin typeface="Roboto Slab" charset="0"/>
              </a:rPr>
              <a:t>Pemrograman</a:t>
            </a:r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 Dart</a:t>
            </a:r>
            <a:endParaRPr lang="en-US" sz="2800" b="1" i="0" u="none" strike="noStrike" dirty="0">
              <a:solidFill>
                <a:schemeClr val="bg1"/>
              </a:solidFill>
              <a:effectLst/>
              <a:latin typeface="Roboto Slab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80176" y="1556791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Dart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bahasa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platform.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8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628800"/>
            <a:ext cx="6437996" cy="44644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2792" y="692696"/>
            <a:ext cx="4127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Bahasa </a:t>
            </a:r>
            <a:r>
              <a:rPr lang="en-US" sz="2800" b="1" dirty="0" err="1">
                <a:solidFill>
                  <a:schemeClr val="bg1"/>
                </a:solidFill>
                <a:latin typeface="Roboto Slab" charset="0"/>
              </a:rPr>
              <a:t>Pemrograman</a:t>
            </a:r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 C#</a:t>
            </a:r>
            <a:endParaRPr lang="en-US" sz="2800" b="1" i="0" u="none" strike="noStrike" dirty="0">
              <a:solidFill>
                <a:schemeClr val="bg1"/>
              </a:solidFill>
              <a:effectLst/>
              <a:latin typeface="Roboto Slab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36160" y="1628800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Xamarin</a:t>
            </a:r>
            <a:r>
              <a:rPr lang="en-US" sz="2400" dirty="0" smtClean="0"/>
              <a:t> </a:t>
            </a:r>
            <a:r>
              <a:rPr lang="en-US" sz="2400" dirty="0" err="1" smtClean="0"/>
              <a:t>merupakan</a:t>
            </a:r>
            <a:r>
              <a:rPr lang="en-US" sz="2400" dirty="0" smtClean="0"/>
              <a:t> tools yang </a:t>
            </a:r>
            <a:r>
              <a:rPr lang="en-US" sz="2400" dirty="0" err="1" smtClean="0"/>
              <a:t>diperlukan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mengembangkan</a:t>
            </a:r>
            <a:r>
              <a:rPr lang="en-US" sz="2400" dirty="0" smtClean="0"/>
              <a:t> </a:t>
            </a:r>
            <a:r>
              <a:rPr lang="en-US" sz="2400" dirty="0" err="1" smtClean="0"/>
              <a:t>aplikasi</a:t>
            </a:r>
            <a:r>
              <a:rPr lang="en-US" sz="2400" dirty="0" smtClean="0"/>
              <a:t> android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86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484784"/>
            <a:ext cx="6624736" cy="499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424" y="692696"/>
            <a:ext cx="534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Bahasa </a:t>
            </a:r>
            <a:r>
              <a:rPr lang="en-US" sz="2800" b="1" dirty="0" err="1">
                <a:solidFill>
                  <a:schemeClr val="bg1"/>
                </a:solidFill>
                <a:latin typeface="Roboto Slab" charset="0"/>
              </a:rPr>
              <a:t>Pemrograman</a:t>
            </a:r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 JavaScript</a:t>
            </a:r>
            <a:endParaRPr lang="en-US" sz="2800" b="1" i="0" u="none" strike="noStrike" dirty="0">
              <a:solidFill>
                <a:schemeClr val="bg1"/>
              </a:solidFill>
              <a:effectLst/>
              <a:latin typeface="Roboto Slab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8208" y="1484784"/>
            <a:ext cx="3672408" cy="2376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React Native, Ionic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PhoneGap</a:t>
            </a:r>
            <a:r>
              <a:rPr lang="en-US" sz="24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framework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mengembangkan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android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5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692696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Karakteristik Mobile Device</a:t>
            </a:r>
            <a:r>
              <a:rPr lang="en-US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                     </a:t>
            </a:r>
            <a:r>
              <a:rPr lang="en-US" dirty="0" smtClean="0">
                <a:solidFill>
                  <a:schemeClr val="bg1"/>
                </a:solidFill>
              </a:rPr>
              <a:t>			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5050" y="1772816"/>
            <a:ext cx="103691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d-ID" sz="2800" dirty="0" smtClean="0"/>
              <a:t>Portabel(Portability)</a:t>
            </a:r>
          </a:p>
          <a:p>
            <a:pPr marL="342900" indent="-342900">
              <a:buAutoNum type="arabicPeriod"/>
            </a:pPr>
            <a:r>
              <a:rPr lang="id-ID" sz="2800" dirty="0" smtClean="0"/>
              <a:t>Berukuran Kecil (Small Size)</a:t>
            </a:r>
          </a:p>
          <a:p>
            <a:pPr marL="342900" indent="-342900">
              <a:buAutoNum type="arabicPeriod"/>
            </a:pPr>
            <a:r>
              <a:rPr lang="id-ID" sz="2800" dirty="0" smtClean="0"/>
              <a:t>Wireless Communication</a:t>
            </a:r>
          </a:p>
          <a:p>
            <a:pPr marL="342900" indent="-342900">
              <a:buAutoNum type="arabicPeriod"/>
            </a:pPr>
            <a:r>
              <a:rPr lang="id-ID" sz="2800" dirty="0" smtClean="0"/>
              <a:t>Memori Terbatas</a:t>
            </a:r>
          </a:p>
          <a:p>
            <a:pPr marL="342900" indent="-342900">
              <a:buAutoNum type="arabicPeriod"/>
            </a:pPr>
            <a:r>
              <a:rPr lang="id-ID" sz="2800" dirty="0" smtClean="0"/>
              <a:t>Virtual Assistant</a:t>
            </a:r>
          </a:p>
          <a:p>
            <a:pPr marL="342900" indent="-342900">
              <a:buAutoNum type="arabicPeriod"/>
            </a:pPr>
            <a:endParaRPr lang="id-ID" sz="2800" dirty="0" smtClean="0"/>
          </a:p>
          <a:p>
            <a:pPr marL="342900" indent="-34290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0322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556792"/>
            <a:ext cx="10058400" cy="4259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2988" y="745540"/>
            <a:ext cx="537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Bahasa </a:t>
            </a:r>
            <a:r>
              <a:rPr lang="en-US" sz="2800" b="1" dirty="0" err="1">
                <a:solidFill>
                  <a:schemeClr val="bg1"/>
                </a:solidFill>
                <a:latin typeface="Roboto Slab" charset="0"/>
              </a:rPr>
              <a:t>Pemrograman</a:t>
            </a:r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 Slab" charset="0"/>
              </a:rPr>
              <a:t>TypeScript</a:t>
            </a:r>
            <a:endParaRPr lang="en-US" sz="2800" b="1" i="0" u="none" strike="noStrike" dirty="0">
              <a:solidFill>
                <a:schemeClr val="bg1"/>
              </a:solidFill>
              <a:effectLst/>
              <a:latin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7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484784"/>
            <a:ext cx="6480720" cy="52565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2988" y="745540"/>
            <a:ext cx="5788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Bahasa </a:t>
            </a:r>
            <a:r>
              <a:rPr lang="en-US" sz="2800" b="1" dirty="0" err="1">
                <a:solidFill>
                  <a:schemeClr val="bg1"/>
                </a:solidFill>
                <a:latin typeface="Roboto Slab" charset="0"/>
              </a:rPr>
              <a:t>Pemrograman</a:t>
            </a:r>
            <a:r>
              <a:rPr lang="en-US" sz="2800" b="1" dirty="0">
                <a:solidFill>
                  <a:schemeClr val="bg1"/>
                </a:solidFill>
                <a:latin typeface="Roboto Slab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Roboto Slab" charset="0"/>
              </a:rPr>
              <a:t>SWIFT (IOS)</a:t>
            </a:r>
            <a:endParaRPr lang="en-US" sz="2800" b="1" i="0" u="none" strike="noStrike" dirty="0">
              <a:solidFill>
                <a:schemeClr val="bg1"/>
              </a:solidFill>
              <a:effectLst/>
              <a:latin typeface="Roboto Slab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28248" y="1557488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COMPILER DAN IDE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/>
              <a:t>Swift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yang </a:t>
            </a:r>
            <a:r>
              <a:rPr lang="en-US" sz="2400" dirty="0" err="1"/>
              <a:t>dikembangkan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 </a:t>
            </a:r>
            <a:r>
              <a:rPr lang="en-US" sz="2400" b="1" dirty="0"/>
              <a:t>Apple </a:t>
            </a:r>
            <a:r>
              <a:rPr lang="en-US" sz="2400" b="1" dirty="0" err="1"/>
              <a:t>Inc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02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56792"/>
            <a:ext cx="6480720" cy="4185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4192" y="1556792"/>
            <a:ext cx="3480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Sebelum</a:t>
            </a: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n-US" sz="24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Swift, Objective-C </a:t>
            </a:r>
            <a:r>
              <a:rPr lang="en-US" sz="2400" dirty="0" err="1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24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bahasa</a:t>
            </a:r>
            <a:r>
              <a:rPr lang="en-US" sz="24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dipakai</a:t>
            </a:r>
            <a:r>
              <a:rPr lang="en-US" sz="24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iOS. </a:t>
            </a:r>
            <a:endParaRPr lang="en-US" sz="2400" b="0" i="0" u="none" strike="noStrike" dirty="0">
              <a:solidFill>
                <a:schemeClr val="accent5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1424" y="764704"/>
            <a:ext cx="2183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a typeface="Arial" charset="0"/>
                <a:cs typeface="Arial" charset="0"/>
              </a:rPr>
              <a:t>Objective-C</a:t>
            </a:r>
            <a:endParaRPr lang="en-US" sz="28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4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CONTOH SISTEM OPERASI MOBILE</a:t>
            </a:r>
            <a:r>
              <a:rPr lang="en-US" dirty="0" smtClean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298377"/>
            <a:ext cx="5923657" cy="5559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04112" y="1700808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iOS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mobile Apple. </a:t>
            </a:r>
          </a:p>
        </p:txBody>
      </p:sp>
    </p:spTree>
    <p:extLst>
      <p:ext uri="{BB962C8B-B14F-4D97-AF65-F5344CB8AC3E}">
        <p14:creationId xmlns:p14="http://schemas.microsoft.com/office/powerpoint/2010/main" val="3169366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3432" y="764704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rPr>
              <a:t>ANDROID</a:t>
            </a:r>
            <a:endParaRPr lang="en-US" sz="2400" b="1">
              <a:ln>
                <a:solidFill>
                  <a:schemeClr val="accent3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700808"/>
            <a:ext cx="3888432" cy="4702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384" y="1704218"/>
            <a:ext cx="61926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Android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operasi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telepon</a:t>
            </a:r>
            <a:r>
              <a:rPr lang="en-US" sz="2800" dirty="0"/>
              <a:t> </a:t>
            </a:r>
            <a:r>
              <a:rPr lang="en-US" sz="2800" dirty="0" err="1"/>
              <a:t>seluler</a:t>
            </a:r>
            <a:r>
              <a:rPr lang="en-US" sz="2800" dirty="0"/>
              <a:t> yang </a:t>
            </a:r>
            <a:r>
              <a:rPr lang="en-US" sz="2800" dirty="0" err="1"/>
              <a:t>berbasis</a:t>
            </a:r>
            <a:r>
              <a:rPr lang="en-US" sz="2800" dirty="0"/>
              <a:t> Linux. Android </a:t>
            </a:r>
            <a:r>
              <a:rPr lang="en-US" sz="2800" dirty="0" err="1"/>
              <a:t>menyediakan</a:t>
            </a:r>
            <a:r>
              <a:rPr lang="en-US" sz="2800" dirty="0"/>
              <a:t> platform </a:t>
            </a:r>
            <a:r>
              <a:rPr lang="en-US" sz="2800" dirty="0" err="1"/>
              <a:t>terbuka</a:t>
            </a:r>
            <a:r>
              <a:rPr lang="en-US" sz="2800" dirty="0"/>
              <a:t> </a:t>
            </a:r>
            <a:r>
              <a:rPr lang="en-US" sz="2800" dirty="0" err="1"/>
              <a:t>bagi</a:t>
            </a:r>
            <a:r>
              <a:rPr lang="en-US" sz="2800" dirty="0"/>
              <a:t> para </a:t>
            </a:r>
            <a:r>
              <a:rPr lang="en-US" sz="2800" dirty="0" err="1"/>
              <a:t>pengembang</a:t>
            </a:r>
            <a:r>
              <a:rPr lang="en-US" sz="2800" dirty="0"/>
              <a:t> </a:t>
            </a:r>
            <a:r>
              <a:rPr lang="en-US" sz="2800" dirty="0" err="1"/>
              <a:t>buat</a:t>
            </a:r>
            <a:r>
              <a:rPr lang="en-US" sz="2800" dirty="0"/>
              <a:t> </a:t>
            </a:r>
            <a:r>
              <a:rPr lang="en-US" sz="2800" dirty="0" err="1"/>
              <a:t>menciptakan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mereka</a:t>
            </a:r>
            <a:r>
              <a:rPr lang="en-US" sz="2800" dirty="0"/>
              <a:t> </a:t>
            </a:r>
            <a:r>
              <a:rPr lang="en-US" sz="2800" dirty="0" err="1"/>
              <a:t>sendiri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oleh</a:t>
            </a:r>
            <a:r>
              <a:rPr lang="en-US" sz="2800" dirty="0"/>
              <a:t> </a:t>
            </a:r>
            <a:r>
              <a:rPr lang="en-US" sz="2800" dirty="0" err="1"/>
              <a:t>bermacam</a:t>
            </a:r>
            <a:r>
              <a:rPr lang="en-US" sz="2800" dirty="0"/>
              <a:t> </a:t>
            </a:r>
            <a:r>
              <a:rPr lang="en-US" sz="2800" dirty="0" err="1"/>
              <a:t>peranti</a:t>
            </a:r>
            <a:r>
              <a:rPr lang="en-US" sz="2800" dirty="0"/>
              <a:t> </a:t>
            </a:r>
            <a:r>
              <a:rPr lang="en-US" sz="2800" dirty="0" err="1"/>
              <a:t>bergerak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772816"/>
            <a:ext cx="4608512" cy="4536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440" y="836712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3"/>
                </a:solidFill>
              </a:rPr>
              <a:t>WINDOWS MOBILE</a:t>
            </a:r>
            <a:endParaRPr lang="en-US" sz="2400" b="1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0436" y="2204864"/>
            <a:ext cx="58221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Windows Mobile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salah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operasi</a:t>
            </a:r>
            <a:r>
              <a:rPr lang="en-US" sz="2800" dirty="0"/>
              <a:t>  (OS) mobile yang </a:t>
            </a:r>
            <a:r>
              <a:rPr lang="en-US" sz="2800" dirty="0" err="1"/>
              <a:t>dikembangkan</a:t>
            </a:r>
            <a:r>
              <a:rPr lang="en-US" sz="2800" dirty="0"/>
              <a:t> </a:t>
            </a:r>
            <a:r>
              <a:rPr lang="en-US" sz="2800" dirty="0" err="1"/>
              <a:t>oleh</a:t>
            </a:r>
            <a:r>
              <a:rPr lang="en-US" sz="2800" dirty="0"/>
              <a:t> Microsoft  </a:t>
            </a:r>
            <a:r>
              <a:rPr lang="en-US" sz="2800" dirty="0" err="1"/>
              <a:t>dan</a:t>
            </a:r>
            <a:r>
              <a:rPr lang="en-US" sz="2800" dirty="0"/>
              <a:t> di </a:t>
            </a:r>
            <a:r>
              <a:rPr lang="en-US" sz="2800" dirty="0" err="1"/>
              <a:t>desain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smartphone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perangkat</a:t>
            </a:r>
            <a:r>
              <a:rPr lang="en-US" sz="2800" dirty="0"/>
              <a:t> </a:t>
            </a:r>
            <a:r>
              <a:rPr lang="en-US" sz="2800" dirty="0" err="1"/>
              <a:t>nirkabel</a:t>
            </a:r>
            <a:r>
              <a:rPr lang="en-US" sz="2800" dirty="0"/>
              <a:t> </a:t>
            </a:r>
            <a:r>
              <a:rPr lang="en-US" sz="2800" dirty="0" err="1"/>
              <a:t>lainya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9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1424" y="692696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accent3"/>
                </a:solidFill>
              </a:rPr>
              <a:t>RIM BlackBerry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628800"/>
            <a:ext cx="4722192" cy="2960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4590" y="1916832"/>
            <a:ext cx="61510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BlackBerry OS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operasi</a:t>
            </a:r>
            <a:r>
              <a:rPr lang="en-US" sz="2800" dirty="0"/>
              <a:t> mobile yang </a:t>
            </a:r>
            <a:r>
              <a:rPr lang="en-US" sz="2800" dirty="0" err="1"/>
              <a:t>dikembangkan</a:t>
            </a:r>
            <a:r>
              <a:rPr lang="en-US" sz="2800" dirty="0"/>
              <a:t> RIM yang </a:t>
            </a:r>
            <a:r>
              <a:rPr lang="en-US" sz="2800" dirty="0" err="1"/>
              <a:t>mendukung</a:t>
            </a:r>
            <a:r>
              <a:rPr lang="en-US" sz="2800" dirty="0"/>
              <a:t> </a:t>
            </a:r>
            <a:r>
              <a:rPr lang="en-US" sz="2800" dirty="0" err="1"/>
              <a:t>layanan</a:t>
            </a:r>
            <a:r>
              <a:rPr lang="en-US" sz="2800" dirty="0"/>
              <a:t> multitasking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produk</a:t>
            </a:r>
            <a:r>
              <a:rPr lang="en-US" sz="2800" dirty="0"/>
              <a:t> BlackBerry. </a:t>
            </a:r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1464" y="836712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SYMBIAN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0" y="1916832"/>
            <a:ext cx="3846163" cy="2905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7968" y="2708920"/>
            <a:ext cx="59046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Symbian OS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operasi</a:t>
            </a:r>
            <a:r>
              <a:rPr lang="en-US" sz="2800" dirty="0"/>
              <a:t> </a:t>
            </a:r>
            <a:r>
              <a:rPr lang="en-US" sz="2800" dirty="0" err="1"/>
              <a:t>tak</a:t>
            </a:r>
            <a:r>
              <a:rPr lang="en-US" sz="2800" dirty="0"/>
              <a:t> </a:t>
            </a:r>
            <a:r>
              <a:rPr lang="en-US" sz="2800" dirty="0" err="1"/>
              <a:t>bebas</a:t>
            </a:r>
            <a:r>
              <a:rPr lang="en-US" sz="2800" dirty="0"/>
              <a:t> yang </a:t>
            </a:r>
            <a:r>
              <a:rPr lang="en-US" sz="2800" dirty="0" err="1"/>
              <a:t>dikembangkan</a:t>
            </a:r>
            <a:r>
              <a:rPr lang="en-US" sz="2800" dirty="0"/>
              <a:t> </a:t>
            </a:r>
            <a:r>
              <a:rPr lang="en-US" sz="2800" dirty="0" err="1"/>
              <a:t>oleh</a:t>
            </a:r>
            <a:r>
              <a:rPr lang="en-US" sz="2800" dirty="0"/>
              <a:t> Symbian Ltd. </a:t>
            </a:r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solidFill>
                  <a:schemeClr val="bg1"/>
                </a:solidFill>
                <a:latin typeface="+mj-lt"/>
              </a:rPr>
              <a:t>Versi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Sistem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Operasi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 Android				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	                 </a:t>
            </a:r>
            <a:r>
              <a:rPr lang="en-US" dirty="0" smtClean="0">
                <a:solidFill>
                  <a:schemeClr val="bg1"/>
                </a:solidFill>
              </a:rPr>
              <a:t>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1864618"/>
            <a:ext cx="73448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Android </a:t>
            </a:r>
            <a:r>
              <a:rPr lang="en-US" sz="2000" dirty="0" err="1" smtClean="0"/>
              <a:t>Versi</a:t>
            </a:r>
            <a:r>
              <a:rPr lang="en-US" sz="2000" dirty="0" smtClean="0"/>
              <a:t> 1.1 (2008)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</a:t>
            </a:r>
            <a:r>
              <a:rPr lang="en-US" sz="2000" dirty="0" err="1" smtClean="0"/>
              <a:t>Versi</a:t>
            </a:r>
            <a:r>
              <a:rPr lang="en-US" sz="2000" dirty="0" smtClean="0"/>
              <a:t> 1.5 (2009: Cupcake)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</a:t>
            </a:r>
            <a:r>
              <a:rPr lang="en-US" sz="2000" dirty="0" err="1" smtClean="0"/>
              <a:t>Versi</a:t>
            </a:r>
            <a:r>
              <a:rPr lang="en-US" sz="2000" dirty="0" smtClean="0"/>
              <a:t> 1.6 (2009: Donut)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</a:t>
            </a:r>
            <a:r>
              <a:rPr lang="en-US" sz="2000" dirty="0" err="1" smtClean="0"/>
              <a:t>Versi</a:t>
            </a:r>
            <a:r>
              <a:rPr lang="en-US" sz="2000" dirty="0" smtClean="0"/>
              <a:t> 2.0/2.1 (2009:Eclair)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</a:t>
            </a:r>
            <a:r>
              <a:rPr lang="en-US" sz="2000" dirty="0" err="1" smtClean="0"/>
              <a:t>versi</a:t>
            </a:r>
            <a:r>
              <a:rPr lang="en-US" sz="2000" dirty="0" smtClean="0"/>
              <a:t> 2.2 (2010 : </a:t>
            </a:r>
            <a:r>
              <a:rPr lang="en-US" sz="2000" dirty="0" err="1" smtClean="0"/>
              <a:t>Froyo</a:t>
            </a:r>
            <a:r>
              <a:rPr lang="en-US" sz="2000" dirty="0" smtClean="0"/>
              <a:t> : Frozen Yoghurt)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</a:t>
            </a:r>
            <a:r>
              <a:rPr lang="en-US" sz="2000" dirty="0" err="1" smtClean="0"/>
              <a:t>Versi</a:t>
            </a:r>
            <a:r>
              <a:rPr lang="en-US" sz="2000" dirty="0" smtClean="0"/>
              <a:t> 2.3 (2010: Gingerbread)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</a:t>
            </a:r>
            <a:r>
              <a:rPr lang="en-US" sz="2000" dirty="0" err="1" smtClean="0"/>
              <a:t>versi</a:t>
            </a:r>
            <a:r>
              <a:rPr lang="en-US" sz="2000" dirty="0" smtClean="0"/>
              <a:t> 3.0/3.1 (2011 : Honeycomb)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</a:t>
            </a:r>
            <a:r>
              <a:rPr lang="en-US" sz="2000" dirty="0" err="1" smtClean="0"/>
              <a:t>versi</a:t>
            </a:r>
            <a:r>
              <a:rPr lang="en-US" sz="2000" dirty="0" smtClean="0"/>
              <a:t> 4.0 (2011 :I CS : Ice Cream Sandwich)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</a:t>
            </a:r>
            <a:r>
              <a:rPr lang="en-US" sz="2000" dirty="0" err="1" smtClean="0"/>
              <a:t>versi</a:t>
            </a:r>
            <a:r>
              <a:rPr lang="en-US" sz="2000" dirty="0" smtClean="0"/>
              <a:t> 5.0 (2012 : Jelly Bean)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4.4 (2013 : </a:t>
            </a:r>
            <a:r>
              <a:rPr lang="en-US" sz="2000" dirty="0" err="1" smtClean="0"/>
              <a:t>Kitkat</a:t>
            </a:r>
            <a:r>
              <a:rPr lang="en-US" sz="2000" dirty="0" smtClean="0"/>
              <a:t>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5.0 (2014 : Lollipop)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6.0 (2015 : Marshmallow)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7.0 (2016 : Nougat)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8.0 (2017 : Oreo)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Android 9.0 (2018</a:t>
            </a:r>
            <a:r>
              <a:rPr lang="id-ID" sz="2000" dirty="0" smtClean="0"/>
              <a:t> </a:t>
            </a:r>
            <a:r>
              <a:rPr lang="en-US" sz="2000" dirty="0" smtClean="0"/>
              <a:t>:</a:t>
            </a:r>
            <a:r>
              <a:rPr lang="id-ID" sz="2000" dirty="0" smtClean="0"/>
              <a:t> </a:t>
            </a:r>
            <a:r>
              <a:rPr lang="en-US" sz="2000" dirty="0" smtClean="0"/>
              <a:t>Pie)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41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Software Bahasa </a:t>
            </a:r>
            <a:r>
              <a:rPr lang="en-US" sz="2800" b="1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Pemrograman</a:t>
            </a:r>
            <a:r>
              <a:rPr lang="en-US" sz="2800" dirty="0" smtClean="0">
                <a:solidFill>
                  <a:schemeClr val="bg1"/>
                </a:solidFill>
                <a:ea typeface="Arial" charset="0"/>
                <a:cs typeface="Arial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Mobile</a:t>
            </a:r>
            <a:r>
              <a:rPr lang="en-US" sz="2800" dirty="0" smtClean="0">
                <a:solidFill>
                  <a:schemeClr val="bg1"/>
                </a:solidFill>
                <a:ea typeface="Arial" charset="0"/>
                <a:cs typeface="Arial" charset="0"/>
              </a:rPr>
              <a:t>                      </a:t>
            </a:r>
            <a:endParaRPr lang="en-US" sz="28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92" y="2132856"/>
            <a:ext cx="101531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 smtClean="0"/>
              <a:t>Pada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pelatihan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ini</a:t>
            </a:r>
            <a:r>
              <a:rPr lang="en-US" sz="3200" b="1" dirty="0" smtClean="0"/>
              <a:t> </a:t>
            </a:r>
            <a:r>
              <a:rPr lang="en-US" sz="3200" b="1" dirty="0" err="1"/>
              <a:t>p</a:t>
            </a:r>
            <a:r>
              <a:rPr lang="en-US" sz="3200" b="1" dirty="0" err="1" smtClean="0"/>
              <a:t>erangkat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lunak</a:t>
            </a:r>
            <a:r>
              <a:rPr lang="en-US" sz="3200" b="1" dirty="0" smtClean="0"/>
              <a:t> yang </a:t>
            </a:r>
            <a:r>
              <a:rPr lang="en-US" sz="3200" b="1" dirty="0" err="1" smtClean="0"/>
              <a:t>digunakan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dalam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membangun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aplikasi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berbasis</a:t>
            </a:r>
            <a:r>
              <a:rPr lang="en-US" sz="3200" b="1" dirty="0" smtClean="0"/>
              <a:t> mobile </a:t>
            </a:r>
            <a:r>
              <a:rPr lang="en-US" sz="3200" b="1" dirty="0" err="1" smtClean="0"/>
              <a:t>yaitu</a:t>
            </a:r>
            <a:r>
              <a:rPr lang="en-US" sz="3200" b="1" dirty="0" smtClean="0"/>
              <a:t>  “Android Studio”</a:t>
            </a:r>
          </a:p>
          <a:p>
            <a:pPr marL="457200" indent="-457200" algn="just">
              <a:buFontTx/>
              <a:buChar char="-"/>
            </a:pP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97775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764704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+mj-lt"/>
              </a:rPr>
              <a:t>P</a:t>
            </a:r>
            <a:r>
              <a:rPr lang="en-US" sz="28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engertian</a:t>
            </a:r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Operasi</a:t>
            </a:r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Mobile</a:t>
            </a:r>
            <a:r>
              <a:rPr lang="en-US" dirty="0" smtClean="0">
                <a:solidFill>
                  <a:schemeClr val="bg1"/>
                </a:solidFill>
              </a:rPr>
              <a:t>				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844824"/>
            <a:ext cx="48245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FF0000"/>
                </a:solidFill>
              </a:rPr>
              <a:t>software </a:t>
            </a:r>
            <a:r>
              <a:rPr lang="en-US" sz="3200" b="1" dirty="0" err="1" smtClean="0">
                <a:solidFill>
                  <a:srgbClr val="FF0000"/>
                </a:solidFill>
              </a:rPr>
              <a:t>utama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yang </a:t>
            </a:r>
            <a:r>
              <a:rPr lang="en-US" sz="3200" dirty="0" err="1" smtClean="0"/>
              <a:t>melakukan</a:t>
            </a:r>
            <a:r>
              <a:rPr lang="en-US" sz="3200" dirty="0" smtClean="0"/>
              <a:t> </a:t>
            </a:r>
            <a:r>
              <a:rPr lang="en-US" sz="3200" dirty="0" err="1" smtClean="0"/>
              <a:t>manajemen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kontrol</a:t>
            </a:r>
            <a:r>
              <a:rPr lang="en-US" sz="3200" dirty="0" smtClean="0"/>
              <a:t> </a:t>
            </a:r>
            <a:r>
              <a:rPr lang="en-US" sz="3200" dirty="0" err="1" smtClean="0"/>
              <a:t>terhadap</a:t>
            </a:r>
            <a:r>
              <a:rPr lang="en-US" sz="3200" dirty="0" smtClean="0"/>
              <a:t> </a:t>
            </a:r>
            <a:r>
              <a:rPr lang="en-US" sz="3200" i="1" dirty="0" smtClean="0"/>
              <a:t>hardware</a:t>
            </a:r>
            <a:r>
              <a:rPr lang="en-US" sz="3200" dirty="0" smtClean="0"/>
              <a:t> </a:t>
            </a:r>
            <a:r>
              <a:rPr lang="id-ID" sz="3200" dirty="0" smtClean="0"/>
              <a:t>pada </a:t>
            </a:r>
            <a:r>
              <a:rPr lang="id-ID" sz="3200" i="1" dirty="0" smtClean="0"/>
              <a:t>mobile</a:t>
            </a:r>
            <a:r>
              <a:rPr lang="id-ID" sz="3200" dirty="0" smtClean="0"/>
              <a:t> </a:t>
            </a:r>
            <a:r>
              <a:rPr lang="id-ID" sz="3200" i="1" dirty="0" smtClean="0"/>
              <a:t>device</a:t>
            </a:r>
            <a:r>
              <a:rPr lang="id-ID" sz="3200" dirty="0" smtClean="0"/>
              <a:t> </a:t>
            </a:r>
            <a:r>
              <a:rPr lang="en-US" sz="3200" dirty="0" err="1" smtClean="0"/>
              <a:t>secara</a:t>
            </a:r>
            <a:r>
              <a:rPr lang="en-US" sz="3200" dirty="0" smtClean="0"/>
              <a:t> </a:t>
            </a:r>
            <a:r>
              <a:rPr lang="en-US" sz="3200" dirty="0" err="1" smtClean="0"/>
              <a:t>langsung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0" y="1772816"/>
            <a:ext cx="6131036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66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Apa</a:t>
            </a:r>
            <a:r>
              <a:rPr lang="en-US" sz="2800" b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itu</a:t>
            </a:r>
            <a:r>
              <a:rPr lang="en-US" sz="2800" b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 Android ?</a:t>
            </a:r>
            <a:r>
              <a:rPr lang="en-US" sz="2800" dirty="0" smtClean="0">
                <a:solidFill>
                  <a:schemeClr val="bg1"/>
                </a:solidFill>
                <a:ea typeface="Arial" charset="0"/>
                <a:cs typeface="Arial" charset="0"/>
              </a:rPr>
              <a:t>                     </a:t>
            </a:r>
            <a:endParaRPr lang="en-US" sz="28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8" name="Shape 239"/>
          <p:cNvSpPr txBox="1">
            <a:spLocks noGrp="1"/>
          </p:cNvSpPr>
          <p:nvPr>
            <p:ph type="body" idx="1"/>
          </p:nvPr>
        </p:nvSpPr>
        <p:spPr>
          <a:xfrm>
            <a:off x="671745" y="1556792"/>
            <a:ext cx="10104775" cy="39204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Sistem operasi seluler </a:t>
            </a: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berbasis</a:t>
            </a:r>
            <a:r>
              <a:rPr lang="en-US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linux</a:t>
            </a:r>
            <a:r>
              <a:rPr lang="en-US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kernel</a:t>
            </a:r>
            <a:endParaRPr lang="id" sz="2800" b="0" i="0" strike="noStrike" cap="none" dirty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Roboto"/>
              <a:hlinkClick r:id="rId2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-US" sz="2800" b="0" i="1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User interface </a:t>
            </a:r>
            <a:r>
              <a:rPr lang="en-US" sz="2800" b="0" i="0" u="none" strike="noStrike" cap="none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layar</a:t>
            </a:r>
            <a:r>
              <a:rPr lang="en-US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sentuh</a:t>
            </a:r>
            <a:r>
              <a:rPr lang="en-US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		</a:t>
            </a:r>
            <a:endParaRPr lang="id" sz="2800" b="0" i="0" u="none" strike="noStrike" cap="none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  <a:sym typeface="Roboto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Digunakan </a:t>
            </a:r>
            <a:r>
              <a:rPr lang="en-US" sz="2800" b="0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oleh</a:t>
            </a:r>
            <a:r>
              <a:rPr lang="en-US" sz="2800" b="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0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lebih</a:t>
            </a:r>
            <a:r>
              <a:rPr lang="en-US" sz="2800" b="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0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dari</a:t>
            </a:r>
            <a:r>
              <a:rPr lang="en-US" sz="2800" b="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80%</a:t>
            </a: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 </a:t>
            </a: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smartphone</a:t>
            </a: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Menjalankan perangkat seperti jam tangan, TV, dan mobil</a:t>
            </a: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Lebih dari 2 Juta aplikasi Android di Google Play store</a:t>
            </a: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Sangat mudah </a:t>
            </a: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disesuaikan</a:t>
            </a:r>
            <a:r>
              <a:rPr lang="en-US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pada</a:t>
            </a: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berbagai</a:t>
            </a:r>
            <a:r>
              <a:rPr lang="en-US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perangkat</a:t>
            </a:r>
            <a:endParaRPr lang="id" sz="2800" b="0" i="0" u="none" strike="noStrike" cap="none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  <a:sym typeface="Roboto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-US" sz="2800" b="0" i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Open source</a:t>
            </a:r>
            <a:endParaRPr lang="id" sz="2800" b="0" i="1" u="none" strike="noStrike" cap="none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003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Interaksi</a:t>
            </a:r>
            <a:r>
              <a:rPr lang="en-US" sz="2800" b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 User</a:t>
            </a:r>
            <a:endParaRPr lang="en-US" sz="28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246"/>
          <p:cNvSpPr txBox="1">
            <a:spLocks noGrp="1"/>
          </p:cNvSpPr>
          <p:nvPr>
            <p:ph type="body" idx="1"/>
          </p:nvPr>
        </p:nvSpPr>
        <p:spPr>
          <a:xfrm>
            <a:off x="623392" y="198884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4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Isyarat sentuh: menggesek, mengetuk, mencubit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4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Keyboard virtual untuk karakter, angka, dan emoji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4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Mendukung Bluetooth, USB controller dan periferal</a:t>
            </a:r>
          </a:p>
        </p:txBody>
      </p:sp>
    </p:spTree>
    <p:extLst>
      <p:ext uri="{BB962C8B-B14F-4D97-AF65-F5344CB8AC3E}">
        <p14:creationId xmlns:p14="http://schemas.microsoft.com/office/powerpoint/2010/main" val="339787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9416" y="836712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a typeface="Arial" charset="0"/>
                <a:cs typeface="Arial" charset="0"/>
              </a:rPr>
              <a:t>Android </a:t>
            </a:r>
            <a:r>
              <a:rPr lang="en-US" sz="2800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dan</a:t>
            </a:r>
            <a:r>
              <a:rPr lang="en-US" sz="2800" dirty="0" smtClean="0">
                <a:solidFill>
                  <a:schemeClr val="bg1"/>
                </a:solidFill>
                <a:ea typeface="Arial" charset="0"/>
                <a:cs typeface="Arial" charset="0"/>
              </a:rPr>
              <a:t> Sensor                    </a:t>
            </a:r>
            <a:endParaRPr lang="en-US" sz="28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7" name="Shape 253"/>
          <p:cNvSpPr txBox="1">
            <a:spLocks noGrp="1"/>
          </p:cNvSpPr>
          <p:nvPr>
            <p:ph type="body" idx="1"/>
          </p:nvPr>
        </p:nvSpPr>
        <p:spPr>
          <a:xfrm>
            <a:off x="695400" y="1628800"/>
            <a:ext cx="10369152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25000"/>
              <a:buFont typeface="Roboto"/>
              <a:buNone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Sensor bisa mengetahui aksi pengguna dan meresponsnya</a:t>
            </a:r>
          </a:p>
          <a:p>
            <a:pPr marL="457200" marR="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-US" sz="2800" b="0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Konten</a:t>
            </a: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perangkat akan berotasi </a:t>
            </a:r>
            <a:r>
              <a:rPr lang="en-US" sz="2800" b="0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sesuai</a:t>
            </a:r>
            <a:r>
              <a:rPr lang="en-US" sz="2800" b="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0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kebutuhan</a:t>
            </a:r>
            <a:endParaRPr lang="id" sz="2800" b="0" i="0" u="none" strike="noStrike" cap="none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  <a:sym typeface="Roboto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Berjalan </a:t>
            </a: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akan menyesuaikan posisi di peta</a:t>
            </a:r>
          </a:p>
          <a:p>
            <a:pPr marL="457200" marR="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Memiringkan kemudi mobil virtual atau mengontrol mainan fisik</a:t>
            </a:r>
          </a:p>
          <a:p>
            <a:pPr marL="457200" marR="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Bergerak terlalu cepat menonaktifkan interaksi game</a:t>
            </a:r>
          </a:p>
        </p:txBody>
      </p:sp>
    </p:spTree>
    <p:extLst>
      <p:ext uri="{BB962C8B-B14F-4D97-AF65-F5344CB8AC3E}">
        <p14:creationId xmlns:p14="http://schemas.microsoft.com/office/powerpoint/2010/main" val="240160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3392" y="836712"/>
            <a:ext cx="11305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Layar</a:t>
            </a:r>
            <a:r>
              <a:rPr lang="en-US" sz="2800" b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 Android</a:t>
            </a:r>
            <a:endParaRPr lang="en-US" sz="28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260"/>
          <p:cNvSpPr txBox="1">
            <a:spLocks noGrp="1"/>
          </p:cNvSpPr>
          <p:nvPr>
            <p:ph type="body" idx="1"/>
          </p:nvPr>
        </p:nvSpPr>
        <p:spPr>
          <a:xfrm>
            <a:off x="767408" y="198884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Ikon </a:t>
            </a: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peluncur </a:t>
            </a: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aplikasi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Widget pembaruan otomatis untuk </a:t>
            </a:r>
            <a:b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</a:b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konten langsung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Bisa berisi beberapa </a:t>
            </a:r>
            <a:r>
              <a:rPr lang="en-US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ha</a:t>
            </a: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laman</a:t>
            </a:r>
            <a:endParaRPr lang="id" sz="2800" b="0" i="0" u="none" strike="noStrike" cap="none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Folder untuk mengatur aplikasi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"OK Google"</a:t>
            </a:r>
          </a:p>
        </p:txBody>
      </p:sp>
      <p:pic>
        <p:nvPicPr>
          <p:cNvPr id="8" name="Shape 2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7097" y="1988840"/>
            <a:ext cx="1593199" cy="3268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19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Contoh</a:t>
            </a:r>
            <a:r>
              <a:rPr lang="en-US" sz="2800" b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Aplikasi</a:t>
            </a:r>
            <a:r>
              <a:rPr lang="en-US" sz="2800" b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 Android</a:t>
            </a:r>
            <a:endParaRPr lang="en-US" sz="28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grpSp>
        <p:nvGrpSpPr>
          <p:cNvPr id="7" name="Shape 271"/>
          <p:cNvGrpSpPr/>
          <p:nvPr/>
        </p:nvGrpSpPr>
        <p:grpSpPr>
          <a:xfrm>
            <a:off x="1559497" y="1722981"/>
            <a:ext cx="3348892" cy="4370315"/>
            <a:chOff x="4568103" y="1268075"/>
            <a:chExt cx="2045099" cy="2930155"/>
          </a:xfrm>
        </p:grpSpPr>
        <p:pic>
          <p:nvPicPr>
            <p:cNvPr id="8" name="Shape 27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74373" y="1268075"/>
              <a:ext cx="1531024" cy="2567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273"/>
            <p:cNvSpPr txBox="1"/>
            <p:nvPr/>
          </p:nvSpPr>
          <p:spPr>
            <a:xfrm>
              <a:off x="4568103" y="3756030"/>
              <a:ext cx="2045099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id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Pokemon GO</a:t>
              </a:r>
            </a:p>
          </p:txBody>
        </p:sp>
      </p:grpSp>
      <p:grpSp>
        <p:nvGrpSpPr>
          <p:cNvPr id="10" name="Shape 268"/>
          <p:cNvGrpSpPr/>
          <p:nvPr/>
        </p:nvGrpSpPr>
        <p:grpSpPr>
          <a:xfrm>
            <a:off x="4672267" y="1740188"/>
            <a:ext cx="2647869" cy="4311580"/>
            <a:chOff x="2640474" y="1166674"/>
            <a:chExt cx="1616999" cy="2890775"/>
          </a:xfrm>
        </p:grpSpPr>
        <p:pic>
          <p:nvPicPr>
            <p:cNvPr id="11" name="Shape 26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31619" y="1166674"/>
              <a:ext cx="1434673" cy="2524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270"/>
            <p:cNvSpPr txBox="1"/>
            <p:nvPr/>
          </p:nvSpPr>
          <p:spPr>
            <a:xfrm>
              <a:off x="2640474" y="3615250"/>
              <a:ext cx="1616999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id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Pandora</a:t>
              </a:r>
            </a:p>
          </p:txBody>
        </p:sp>
      </p:grpSp>
      <p:grpSp>
        <p:nvGrpSpPr>
          <p:cNvPr id="13" name="Shape 274"/>
          <p:cNvGrpSpPr/>
          <p:nvPr/>
        </p:nvGrpSpPr>
        <p:grpSpPr>
          <a:xfrm>
            <a:off x="7032105" y="1700808"/>
            <a:ext cx="3241800" cy="4666777"/>
            <a:chOff x="6835507" y="1059015"/>
            <a:chExt cx="1979700" cy="3128923"/>
          </a:xfrm>
        </p:grpSpPr>
        <p:pic>
          <p:nvPicPr>
            <p:cNvPr id="14" name="Shape 27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95327" y="1059015"/>
              <a:ext cx="1301548" cy="2631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276"/>
            <p:cNvSpPr txBox="1"/>
            <p:nvPr/>
          </p:nvSpPr>
          <p:spPr>
            <a:xfrm>
              <a:off x="6835507" y="3615239"/>
              <a:ext cx="1979700" cy="572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id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Facebook</a:t>
              </a:r>
              <a:br>
                <a:rPr lang="id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id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Messenger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28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" sz="2400" b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Android Software Developer Kit (SDK)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Shape 283"/>
          <p:cNvSpPr txBox="1">
            <a:spLocks noGrp="1"/>
          </p:cNvSpPr>
          <p:nvPr>
            <p:ph type="body" idx="1"/>
          </p:nvPr>
        </p:nvSpPr>
        <p:spPr>
          <a:xfrm>
            <a:off x="671744" y="206084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-US" sz="2800" b="0" i="1" dirty="0">
                <a:solidFill>
                  <a:srgbClr val="424242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D</a:t>
            </a:r>
            <a:r>
              <a:rPr lang="id" sz="2800" b="0" i="1" u="none" strike="noStrike" cap="none" dirty="0" smtClean="0">
                <a:solidFill>
                  <a:srgbClr val="424242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evelopment </a:t>
            </a:r>
            <a:r>
              <a:rPr lang="en-US" sz="2800" b="0" i="1" u="none" strike="noStrike" cap="none" dirty="0" smtClean="0">
                <a:solidFill>
                  <a:srgbClr val="424242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Tools </a:t>
            </a:r>
            <a:r>
              <a:rPr lang="id" sz="2800" b="0" i="0" u="none" strike="noStrike" cap="none" dirty="0" smtClean="0">
                <a:solidFill>
                  <a:srgbClr val="424242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(debugger</a:t>
            </a:r>
            <a:r>
              <a:rPr lang="id" sz="2800" b="0" i="0" u="none" strike="noStrike" cap="none" dirty="0">
                <a:solidFill>
                  <a:srgbClr val="424242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, monitor, editor)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Pustaka (peta, perangkat yang dapat dikenakan)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Perangkat virtual (emulator)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Dokumentasi (developers.android.com)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Kode contoh</a:t>
            </a:r>
          </a:p>
        </p:txBody>
      </p:sp>
    </p:spTree>
    <p:extLst>
      <p:ext uri="{BB962C8B-B14F-4D97-AF65-F5344CB8AC3E}">
        <p14:creationId xmlns:p14="http://schemas.microsoft.com/office/powerpoint/2010/main" val="361363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7408" y="836712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Alur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Membangun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Mobile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31389" y="1681496"/>
            <a:ext cx="8433277" cy="4572274"/>
            <a:chOff x="222830" y="1410229"/>
            <a:chExt cx="9403231" cy="5265804"/>
          </a:xfrm>
        </p:grpSpPr>
        <p:sp>
          <p:nvSpPr>
            <p:cNvPr id="13" name="Circular Arrow 12"/>
            <p:cNvSpPr/>
            <p:nvPr/>
          </p:nvSpPr>
          <p:spPr>
            <a:xfrm rot="1801484">
              <a:off x="2983825" y="1439388"/>
              <a:ext cx="1080120" cy="1233801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ircular Arrow 22"/>
            <p:cNvSpPr/>
            <p:nvPr/>
          </p:nvSpPr>
          <p:spPr>
            <a:xfrm rot="1801484">
              <a:off x="4368826" y="2381069"/>
              <a:ext cx="1246014" cy="1233801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ircular Arrow 23"/>
            <p:cNvSpPr/>
            <p:nvPr/>
          </p:nvSpPr>
          <p:spPr>
            <a:xfrm rot="1801484">
              <a:off x="5572151" y="3313619"/>
              <a:ext cx="1268891" cy="123380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1796111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ircular Arrow 24"/>
            <p:cNvSpPr/>
            <p:nvPr/>
          </p:nvSpPr>
          <p:spPr>
            <a:xfrm rot="1801484">
              <a:off x="6867706" y="4290245"/>
              <a:ext cx="1270247" cy="123380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1796111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2830" y="1410229"/>
              <a:ext cx="2920841" cy="5786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smtClean="0"/>
                <a:t>Analisis</a:t>
              </a:r>
              <a:endParaRPr lang="en-US" sz="24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89378" y="2222704"/>
              <a:ext cx="2920841" cy="61033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 smtClean="0"/>
                <a:t>Disain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Sistem</a:t>
              </a:r>
              <a:endParaRPr lang="en-US" sz="2400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919079" y="3162860"/>
              <a:ext cx="2920841" cy="58022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 smtClean="0"/>
                <a:t>Implementasi</a:t>
              </a:r>
              <a:endParaRPr lang="en-US" sz="2400" b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83763" y="4066240"/>
              <a:ext cx="2920841" cy="65933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Testing</a:t>
              </a:r>
              <a:endParaRPr lang="en-US" sz="2400" b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35266" y="5092221"/>
              <a:ext cx="2920841" cy="6935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Deployment</a:t>
              </a:r>
              <a:endParaRPr lang="en-US" sz="2400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02133" y="5982503"/>
              <a:ext cx="2920841" cy="69353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Maintenance</a:t>
              </a:r>
              <a:endParaRPr lang="en-US" sz="2400" b="1" dirty="0"/>
            </a:p>
          </p:txBody>
        </p:sp>
        <p:sp>
          <p:nvSpPr>
            <p:cNvPr id="32" name="Circular Arrow 31"/>
            <p:cNvSpPr/>
            <p:nvPr/>
          </p:nvSpPr>
          <p:spPr>
            <a:xfrm rot="1801484">
              <a:off x="8424246" y="5199119"/>
              <a:ext cx="1201815" cy="109930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1796111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767408" y="2060848"/>
              <a:ext cx="0" cy="439248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37339" y="6433388"/>
              <a:ext cx="5934725" cy="19948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07568" y="2860639"/>
              <a:ext cx="0" cy="35727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47728" y="3743089"/>
              <a:ext cx="0" cy="26902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871864" y="4782098"/>
              <a:ext cx="0" cy="16512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023992" y="5785751"/>
              <a:ext cx="0" cy="6675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568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24" y="1544800"/>
            <a:ext cx="260039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Pemrograman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2271354"/>
            <a:ext cx="8229600" cy="808112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Defenisi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program</a:t>
            </a:r>
          </a:p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Tahapan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pembuatan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program</a:t>
            </a: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1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28" y="1484784"/>
            <a:ext cx="7202339" cy="531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06848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8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8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24" y="1544799"/>
            <a:ext cx="525073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Tahapan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0000"/>
                </a:solidFill>
              </a:rPr>
              <a:t>Pembuatan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Program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7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635" y="2852936"/>
            <a:ext cx="8229600" cy="3677926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charset="0"/>
              <a:buChar char="•"/>
            </a:pP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Inti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ilmu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komputer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457200" indent="-457200">
              <a:lnSpc>
                <a:spcPct val="90000"/>
              </a:lnSpc>
              <a:buFont typeface="Arial" charset="0"/>
              <a:buChar char="•"/>
            </a:pP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Defenisi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buFont typeface="Arial" charset="0"/>
              <a:buChar char="•"/>
            </a:pP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blueprint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program.</a:t>
            </a:r>
          </a:p>
          <a:p>
            <a:pPr marL="457200" indent="-457200">
              <a:lnSpc>
                <a:spcPct val="90000"/>
              </a:lnSpc>
              <a:buFont typeface="Arial" charset="0"/>
              <a:buChar char="•"/>
            </a:pP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Kriteria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>
              <a:lnSpc>
                <a:spcPct val="90000"/>
              </a:lnSpc>
            </a:pP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Ada input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output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Efektivitas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efisien</a:t>
            </a: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Terstruktur</a:t>
            </a: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altLang="en-US" sz="28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24" y="1544800"/>
            <a:ext cx="186140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Algoritma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8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400" y="1519039"/>
            <a:ext cx="485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 smtClean="0">
                <a:solidFill>
                  <a:srgbClr val="FF0000"/>
                </a:solidFill>
              </a:rPr>
              <a:t>1.  </a:t>
            </a:r>
            <a:r>
              <a:rPr lang="en-US" sz="2400" b="1" dirty="0" err="1" smtClean="0">
                <a:solidFill>
                  <a:srgbClr val="FF0000"/>
                </a:solidFill>
              </a:rPr>
              <a:t>Arsitektur</a:t>
            </a:r>
            <a:r>
              <a:rPr lang="id-ID" sz="2400" b="1" dirty="0">
                <a:solidFill>
                  <a:srgbClr val="FF0000"/>
                </a:solidFill>
              </a:rPr>
              <a:t> </a:t>
            </a:r>
            <a:r>
              <a:rPr lang="id-ID" sz="2400" b="1" dirty="0" smtClean="0">
                <a:solidFill>
                  <a:srgbClr val="FF0000"/>
                </a:solidFill>
              </a:rPr>
              <a:t>Java Micro Edition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3913" y="1991737"/>
            <a:ext cx="68407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 smtClean="0">
                <a:solidFill>
                  <a:srgbClr val="FF0000"/>
                </a:solidFill>
              </a:rPr>
              <a:t>Configuration</a:t>
            </a:r>
            <a:r>
              <a:rPr lang="id-ID" sz="2400" dirty="0" smtClean="0"/>
              <a:t> : minimal runtime  dasar</a:t>
            </a:r>
          </a:p>
          <a:p>
            <a:pPr marL="800100" lvl="1" indent="-342900">
              <a:buFontTx/>
              <a:buChar char="-"/>
            </a:pPr>
            <a:r>
              <a:rPr lang="id-ID" sz="2400" dirty="0" smtClean="0"/>
              <a:t>CDC(Connected Device Configuration)</a:t>
            </a:r>
          </a:p>
          <a:p>
            <a:pPr marL="800100" lvl="1" indent="-342900">
              <a:buFontTx/>
              <a:buChar char="-"/>
            </a:pPr>
            <a:r>
              <a:rPr lang="id-ID" sz="2400" dirty="0" smtClean="0"/>
              <a:t>CLDC (</a:t>
            </a:r>
            <a:r>
              <a:rPr lang="id-ID" sz="2400" dirty="0"/>
              <a:t>Connected </a:t>
            </a:r>
            <a:r>
              <a:rPr lang="id-ID" sz="2400" dirty="0" smtClean="0"/>
              <a:t>Limited Device Configuration)</a:t>
            </a:r>
          </a:p>
          <a:p>
            <a:r>
              <a:rPr lang="id-ID" sz="2400" b="1" dirty="0" smtClean="0">
                <a:solidFill>
                  <a:srgbClr val="FF0000"/>
                </a:solidFill>
              </a:rPr>
              <a:t>Profile</a:t>
            </a:r>
            <a:r>
              <a:rPr lang="id-ID" sz="2400" dirty="0" smtClean="0">
                <a:solidFill>
                  <a:srgbClr val="FF0000"/>
                </a:solidFill>
              </a:rPr>
              <a:t> </a:t>
            </a:r>
            <a:r>
              <a:rPr lang="id-ID" sz="2400" dirty="0" smtClean="0"/>
              <a:t>: library </a:t>
            </a:r>
            <a:r>
              <a:rPr lang="id-ID" sz="2400" dirty="0"/>
              <a:t>tambahan </a:t>
            </a:r>
            <a:r>
              <a:rPr lang="id-ID" sz="2400" dirty="0" smtClean="0"/>
              <a:t> </a:t>
            </a:r>
          </a:p>
          <a:p>
            <a:pPr marL="808038" indent="-342900">
              <a:buFontTx/>
              <a:buChar char="-"/>
            </a:pPr>
            <a:r>
              <a:rPr lang="id-ID" sz="2400" dirty="0" smtClean="0"/>
              <a:t>MIDP 1.0 : Aplikasi berbasis text </a:t>
            </a:r>
          </a:p>
          <a:p>
            <a:pPr marL="808038" indent="-342900">
              <a:buFontTx/>
              <a:buChar char="-"/>
            </a:pPr>
            <a:r>
              <a:rPr lang="id-ID" sz="2400" dirty="0" smtClean="0"/>
              <a:t>MIDP 2.0 : </a:t>
            </a:r>
            <a:r>
              <a:rPr lang="id-ID" sz="2400" dirty="0"/>
              <a:t>Aplikasi </a:t>
            </a:r>
            <a:r>
              <a:rPr lang="id-ID" sz="2400" dirty="0" smtClean="0"/>
              <a:t>berbasis Multimedia</a:t>
            </a:r>
          </a:p>
          <a:p>
            <a:pPr marL="808038" indent="-808038"/>
            <a:r>
              <a:rPr lang="id-ID" sz="2400" b="1" dirty="0" smtClean="0">
                <a:solidFill>
                  <a:srgbClr val="FF0000"/>
                </a:solidFill>
              </a:rPr>
              <a:t>MIDlet</a:t>
            </a:r>
            <a:r>
              <a:rPr lang="id-ID" sz="2400" dirty="0" smtClean="0"/>
              <a:t> : Aplikasi Java Micro Edition</a:t>
            </a:r>
            <a:r>
              <a:rPr lang="en-US" sz="2400" dirty="0" smtClean="0"/>
              <a:t> </a:t>
            </a:r>
            <a:r>
              <a:rPr lang="id-ID" sz="2400" dirty="0" smtClean="0"/>
              <a:t>menggunakan teknologi MIDP</a:t>
            </a:r>
          </a:p>
          <a:p>
            <a:pPr marL="233363">
              <a:buFont typeface="Wingdings" pitchFamily="2" charset="2"/>
              <a:buChar char="ü"/>
            </a:pPr>
            <a:r>
              <a:rPr lang="id-ID" sz="2400" dirty="0"/>
              <a:t> </a:t>
            </a:r>
            <a:r>
              <a:rPr lang="id-ID" sz="2400" dirty="0" smtClean="0"/>
              <a:t>   </a:t>
            </a:r>
            <a:r>
              <a:rPr lang="en-US" sz="2400" dirty="0" smtClean="0"/>
              <a:t>public </a:t>
            </a:r>
            <a:r>
              <a:rPr lang="en-US" sz="2400" dirty="0"/>
              <a:t>void </a:t>
            </a:r>
            <a:r>
              <a:rPr lang="en-US" sz="2400" dirty="0" err="1"/>
              <a:t>startApp</a:t>
            </a:r>
            <a:r>
              <a:rPr lang="en-US" sz="2400" dirty="0"/>
              <a:t>() </a:t>
            </a:r>
            <a:r>
              <a:rPr lang="en-US" sz="2400" dirty="0" smtClean="0"/>
              <a:t>{</a:t>
            </a:r>
            <a:r>
              <a:rPr lang="id-ID" sz="2400" dirty="0" smtClean="0"/>
              <a:t>}</a:t>
            </a:r>
            <a:endParaRPr lang="en-US" sz="2400" dirty="0"/>
          </a:p>
          <a:p>
            <a:pPr marL="233363">
              <a:buFont typeface="Wingdings" pitchFamily="2" charset="2"/>
              <a:buChar char="ü"/>
            </a:pPr>
            <a:r>
              <a:rPr lang="en-US" sz="2400" dirty="0"/>
              <a:t>    public void </a:t>
            </a:r>
            <a:r>
              <a:rPr lang="en-US" sz="2400" dirty="0" err="1"/>
              <a:t>pauseApp</a:t>
            </a:r>
            <a:r>
              <a:rPr lang="en-US" sz="2400" dirty="0"/>
              <a:t>() </a:t>
            </a:r>
            <a:r>
              <a:rPr lang="en-US" sz="2400" dirty="0" smtClean="0"/>
              <a:t>{ </a:t>
            </a:r>
            <a:r>
              <a:rPr lang="en-US" sz="2400" dirty="0"/>
              <a:t>}</a:t>
            </a:r>
          </a:p>
          <a:p>
            <a:pPr marL="233363">
              <a:buFont typeface="Wingdings" pitchFamily="2" charset="2"/>
              <a:buChar char="ü"/>
            </a:pPr>
            <a:r>
              <a:rPr lang="en-US" sz="2400" dirty="0"/>
              <a:t>    public void </a:t>
            </a:r>
            <a:r>
              <a:rPr lang="en-US" sz="2400" dirty="0" err="1" smtClean="0"/>
              <a:t>destroyApp</a:t>
            </a:r>
            <a:r>
              <a:rPr lang="en-US" sz="2400" dirty="0" smtClean="0"/>
              <a:t>(</a:t>
            </a:r>
            <a:r>
              <a:rPr lang="id-ID" sz="2400" dirty="0" smtClean="0"/>
              <a:t>boolean     </a:t>
            </a:r>
          </a:p>
          <a:p>
            <a:pPr marL="233363"/>
            <a:r>
              <a:rPr lang="id-ID" sz="2400" dirty="0"/>
              <a:t> </a:t>
            </a:r>
            <a:r>
              <a:rPr lang="id-ID" sz="2400" dirty="0" smtClean="0"/>
              <a:t>       unconditional</a:t>
            </a:r>
            <a:r>
              <a:rPr lang="en-US" sz="2400" dirty="0" smtClean="0"/>
              <a:t>) { </a:t>
            </a:r>
            <a:r>
              <a:rPr lang="en-US" sz="2400" dirty="0"/>
              <a:t>}</a:t>
            </a:r>
            <a:endParaRPr lang="en-US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39416" y="764704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Arsitektur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id-ID" sz="2800" b="1" dirty="0">
                <a:solidFill>
                  <a:schemeClr val="bg1"/>
                </a:solidFill>
              </a:rPr>
              <a:t>P</a:t>
            </a:r>
            <a:r>
              <a:rPr lang="en-US" sz="2800" b="1" dirty="0" err="1" smtClean="0">
                <a:solidFill>
                  <a:schemeClr val="bg1"/>
                </a:solidFill>
              </a:rPr>
              <a:t>latform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7307" r="5377" b="5794"/>
          <a:stretch/>
        </p:blipFill>
        <p:spPr bwMode="auto">
          <a:xfrm>
            <a:off x="839416" y="2060848"/>
            <a:ext cx="446449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24" y="1544800"/>
            <a:ext cx="350564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Contoh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0000"/>
                </a:solidFill>
              </a:rPr>
              <a:t>Algoritma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1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2318643"/>
            <a:ext cx="10153128" cy="4350717"/>
          </a:xfrm>
        </p:spPr>
        <p:txBody>
          <a:bodyPr/>
          <a:lstStyle/>
          <a:p>
            <a:pPr algn="just">
              <a:lnSpc>
                <a:spcPct val="80000"/>
              </a:lnSpc>
              <a:buFont typeface="Wingdings" charset="2"/>
              <a:buNone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Mencari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akar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bulat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positif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bulat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(integer)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positif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a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algn="just">
              <a:lnSpc>
                <a:spcPct val="80000"/>
              </a:lnSpc>
              <a:buFont typeface="Wingdings" charset="2"/>
              <a:buNone/>
            </a:pP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 algn="just">
              <a:lnSpc>
                <a:spcPct val="80000"/>
              </a:lnSpc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Masukkan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bulat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positif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a</a:t>
            </a:r>
          </a:p>
          <a:p>
            <a:pPr marL="342900" indent="-342900" algn="just">
              <a:lnSpc>
                <a:spcPct val="80000"/>
              </a:lnSpc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Berikan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harga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awal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x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sama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1</a:t>
            </a:r>
          </a:p>
          <a:p>
            <a:pPr marL="342900" indent="-342900" algn="just">
              <a:lnSpc>
                <a:spcPct val="80000"/>
              </a:lnSpc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Hitung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y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sebesar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x * x</a:t>
            </a:r>
          </a:p>
          <a:p>
            <a:pPr marL="342900" indent="-342900" algn="just">
              <a:lnSpc>
                <a:spcPct val="80000"/>
              </a:lnSpc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Jika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y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sama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maka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cetak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sebagai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akar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a.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Selesai</a:t>
            </a: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 algn="just">
              <a:lnSpc>
                <a:spcPct val="80000"/>
              </a:lnSpc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Tambah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nilai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x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1</a:t>
            </a:r>
          </a:p>
          <a:p>
            <a:pPr marL="342900" indent="-342900" algn="just">
              <a:lnSpc>
                <a:spcPct val="80000"/>
              </a:lnSpc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Pergi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ke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langkah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3.</a:t>
            </a:r>
          </a:p>
          <a:p>
            <a:pPr algn="just">
              <a:lnSpc>
                <a:spcPct val="80000"/>
              </a:lnSpc>
            </a:pP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7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24" y="1544800"/>
            <a:ext cx="350564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Contoh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0000"/>
                </a:solidFill>
              </a:rPr>
              <a:t>Algoritma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2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1544800"/>
            <a:ext cx="10369152" cy="4746848"/>
          </a:xfrm>
        </p:spPr>
        <p:txBody>
          <a:bodyPr/>
          <a:lstStyle/>
          <a:p>
            <a:pPr marL="590550" indent="-590550" algn="just">
              <a:buFont typeface="Wingdings" charset="2"/>
              <a:buNone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Menentukan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apakah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merupakan</a:t>
            </a: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590550" indent="-590550" algn="just">
              <a:buFont typeface="Wingdings" charset="2"/>
              <a:buNone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ganjil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atau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genap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590550" indent="-590550" algn="just"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Masukkan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sebuah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sembarang</a:t>
            </a: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590550" indent="-590550" algn="just"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Bagi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tersebut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2</a:t>
            </a:r>
          </a:p>
          <a:p>
            <a:pPr marL="590550" indent="-590550" algn="just"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Hitung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sisa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hasil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bagi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pada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langkah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2.</a:t>
            </a:r>
          </a:p>
          <a:p>
            <a:pPr marL="590550" indent="-590550" algn="just">
              <a:buFont typeface="Arial" charset="0"/>
              <a:buChar char="•"/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sisa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hasil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bagi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sama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0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maka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itu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adalah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genap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tetapi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sisa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hasil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bagi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sama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1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maka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itu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adalah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ganjil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360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34953" y="817081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8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8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4953" y="1748937"/>
            <a:ext cx="48440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Notasi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0000"/>
                </a:solidFill>
              </a:rPr>
              <a:t>Algoritma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Flowchart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953" y="3429000"/>
            <a:ext cx="7696200" cy="186652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enyelesaian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masalah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dalam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bentuk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bagan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Ada 2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macam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Flowchart 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>
              <a:lnSpc>
                <a:spcPct val="80000"/>
              </a:lnSpc>
            </a:pP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System Flowchart </a:t>
            </a:r>
            <a:endParaRPr lang="en-US" altLang="en-US" sz="2800" b="0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– Program 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Flowchart</a:t>
            </a: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24" y="1544800"/>
            <a:ext cx="481574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Contoh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Program Flowchart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166" y="1298377"/>
            <a:ext cx="3609194" cy="55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0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24" y="1544800"/>
            <a:ext cx="44550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Simbol-simbol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Flowchart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84" y="3284984"/>
            <a:ext cx="8496944" cy="2059484"/>
          </a:xfrm>
        </p:spPr>
        <p:txBody>
          <a:bodyPr/>
          <a:lstStyle/>
          <a:p>
            <a:pPr marL="800100" lvl="1" indent="-342900" algn="just">
              <a:buFont typeface="Arial" charset="0"/>
              <a:buChar char="•"/>
            </a:pPr>
            <a:r>
              <a:rPr lang="en-US" altLang="en-US" sz="2400" b="0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Flow Direction Symbols 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Simbol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penghubung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alur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altLang="en-US" sz="2400" b="0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Processing Symbols 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Simbol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proses).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altLang="en-US" sz="2400" b="0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Input-output Symbols 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Simbol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input-output</a:t>
            </a:r>
            <a:r>
              <a:rPr lang="en-US" altLang="en-US" sz="24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altLang="en-US" sz="24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Decision Symbol (</a:t>
            </a:r>
            <a:r>
              <a:rPr lang="en-US" altLang="en-US" sz="24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Simbol</a:t>
            </a:r>
            <a:r>
              <a:rPr lang="en-US" altLang="en-US" sz="24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Keputusan</a:t>
            </a:r>
            <a:r>
              <a:rPr lang="en-US" altLang="en-US" sz="24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altLang="en-US" sz="24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Conector</a:t>
            </a:r>
            <a:r>
              <a:rPr lang="en-US" altLang="en-US" sz="24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Symbol </a:t>
            </a:r>
            <a:endParaRPr lang="en-US" altLang="en-US" sz="24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altLang="en-US" sz="24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2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24" y="1544800"/>
            <a:ext cx="44550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Simbol-simbol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Flowchart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pic>
        <p:nvPicPr>
          <p:cNvPr id="7" name="Picture 4" descr="a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33" y="1988840"/>
            <a:ext cx="7239535" cy="474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1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24" y="1544800"/>
            <a:ext cx="44550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Simbol-simbol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Flowchart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pic>
        <p:nvPicPr>
          <p:cNvPr id="6" name="Picture 5" descr="a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88" y="2024930"/>
            <a:ext cx="7352824" cy="442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07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8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8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8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7408" y="1544800"/>
            <a:ext cx="511870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Syarat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0000"/>
                </a:solidFill>
              </a:rPr>
              <a:t>Pembuatan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Flowchart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2420888"/>
            <a:ext cx="7696200" cy="3162672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Tidak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ada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kaidah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yang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baku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Flowchart =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gambaran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hasil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analisa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suatu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masalah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Flowchart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dapat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bervariasi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antara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satu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pemrogram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pemrogram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lainnya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Secara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garis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besar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ada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3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bagian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utama</a:t>
            </a: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	– Input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	– Proses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24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	– Output</a:t>
            </a:r>
          </a:p>
          <a:p>
            <a:pPr>
              <a:lnSpc>
                <a:spcPct val="80000"/>
              </a:lnSpc>
            </a:pPr>
            <a:endParaRPr lang="en-US" altLang="en-US" sz="24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3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400" y="1508709"/>
            <a:ext cx="353975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Contoh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Flowchart 1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68" y="1288132"/>
            <a:ext cx="3436640" cy="556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624236"/>
            <a:ext cx="8301165" cy="511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Algoritma</a:t>
            </a:r>
            <a:r>
              <a:rPr lang="en-US" sz="2400" b="1" dirty="0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Pemrograman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4040" y="1508709"/>
            <a:ext cx="353975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800" b="1" dirty="0" err="1" smtClean="0">
                <a:solidFill>
                  <a:srgbClr val="000000"/>
                </a:solidFill>
              </a:rPr>
              <a:t>Contoh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Flowchart 2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3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6348" y="1376772"/>
            <a:ext cx="266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 smtClean="0">
                <a:solidFill>
                  <a:srgbClr val="FF0000"/>
                </a:solidFill>
              </a:rPr>
              <a:t>2. </a:t>
            </a:r>
            <a:r>
              <a:rPr lang="en-US" sz="2400" b="1" dirty="0" err="1" smtClean="0">
                <a:solidFill>
                  <a:srgbClr val="FF0000"/>
                </a:solidFill>
              </a:rPr>
              <a:t>Arsitektur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id-ID" sz="2400" b="1" dirty="0" smtClean="0">
                <a:solidFill>
                  <a:srgbClr val="FF0000"/>
                </a:solidFill>
              </a:rPr>
              <a:t>i </a:t>
            </a:r>
            <a:r>
              <a:rPr lang="en-US" sz="2400" b="1" dirty="0" smtClean="0">
                <a:solidFill>
                  <a:srgbClr val="FF0000"/>
                </a:solidFill>
              </a:rPr>
              <a:t>OS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988840"/>
            <a:ext cx="4176464" cy="3456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5920" y="1980704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Cocoa Touch Layer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err="1"/>
              <a:t>Lapisan</a:t>
            </a:r>
            <a:r>
              <a:rPr lang="en-US" sz="2400" dirty="0"/>
              <a:t> Cocoa Touch </a:t>
            </a:r>
            <a:r>
              <a:rPr lang="en-US" sz="2400" dirty="0" err="1"/>
              <a:t>berisi</a:t>
            </a:r>
            <a:r>
              <a:rPr lang="en-US" sz="2400" dirty="0"/>
              <a:t> </a:t>
            </a:r>
            <a:r>
              <a:rPr lang="en-US" sz="2400" dirty="0" err="1"/>
              <a:t>kunci</a:t>
            </a:r>
            <a:r>
              <a:rPr lang="en-US" sz="2400" dirty="0"/>
              <a:t> </a:t>
            </a:r>
            <a:r>
              <a:rPr lang="en-US" sz="2400" dirty="0" err="1"/>
              <a:t>kerangka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 </a:t>
            </a:r>
            <a:r>
              <a:rPr lang="en-US" sz="2400" dirty="0" err="1" smtClean="0"/>
              <a:t>untuk</a:t>
            </a:r>
            <a:r>
              <a:rPr lang="id-ID" sz="2400" dirty="0" smtClean="0"/>
              <a:t> </a:t>
            </a:r>
            <a:r>
              <a:rPr lang="en-US" sz="2400" dirty="0" err="1" smtClean="0"/>
              <a:t>membangun</a:t>
            </a:r>
            <a:r>
              <a:rPr lang="en-US" sz="2400" dirty="0"/>
              <a:t> </a:t>
            </a:r>
            <a:r>
              <a:rPr lang="en-US" sz="2400" dirty="0" err="1"/>
              <a:t>aplikasi</a:t>
            </a:r>
            <a:r>
              <a:rPr lang="en-US" sz="2400" dirty="0"/>
              <a:t> IOS</a:t>
            </a:r>
            <a:r>
              <a:rPr lang="en-US" sz="24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9416" y="761913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Arsitektur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id-ID" sz="2800" b="1" dirty="0">
                <a:solidFill>
                  <a:schemeClr val="bg1"/>
                </a:solidFill>
              </a:rPr>
              <a:t>P</a:t>
            </a:r>
            <a:r>
              <a:rPr lang="en-US" sz="2800" b="1" dirty="0" err="1" smtClean="0">
                <a:solidFill>
                  <a:schemeClr val="bg1"/>
                </a:solidFill>
              </a:rPr>
              <a:t>latform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ea typeface="Arial" charset="0"/>
                <a:cs typeface="Arial" charset="0"/>
                <a:sym typeface="Roboto"/>
              </a:rPr>
              <a:t>Tugas</a:t>
            </a:r>
            <a:endParaRPr lang="en-US" sz="24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400" y="2420888"/>
            <a:ext cx="9865096" cy="3678560"/>
          </a:xfrm>
        </p:spPr>
        <p:txBody>
          <a:bodyPr/>
          <a:lstStyle/>
          <a:p>
            <a:pPr marL="457200" indent="-457200" algn="just">
              <a:lnSpc>
                <a:spcPct val="90000"/>
              </a:lnSpc>
              <a:buFont typeface="+mj-lt"/>
              <a:buAutoNum type="arabicPeriod"/>
            </a:pP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Buatlah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untuk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menghitung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luas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keliling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lingkaran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masukan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berupa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jari-jari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457200" indent="-457200" algn="just">
              <a:lnSpc>
                <a:spcPct val="90000"/>
              </a:lnSpc>
              <a:buFont typeface="+mj-lt"/>
              <a:buAutoNum type="arabicPeriod"/>
            </a:pP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 algn="just">
              <a:lnSpc>
                <a:spcPct val="90000"/>
              </a:lnSpc>
              <a:buFont typeface="+mj-lt"/>
              <a:buAutoNum type="arabicPeriod"/>
            </a:pP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Buatlah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flowchart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pada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soal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no 1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diatas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457200" indent="-457200" algn="just">
              <a:lnSpc>
                <a:spcPct val="90000"/>
              </a:lnSpc>
              <a:buFont typeface="+mj-lt"/>
              <a:buAutoNum type="arabicPeriod"/>
            </a:pP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 algn="just">
              <a:lnSpc>
                <a:spcPct val="90000"/>
              </a:lnSpc>
              <a:buFont typeface="+mj-lt"/>
              <a:buAutoNum type="arabicPeriod"/>
            </a:pP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Buatlah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untuk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mengecek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di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antara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2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bilangan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masukan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apakah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sama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ataukah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lebih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besar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salah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satunya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tampilkan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hasilnya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457200" indent="-457200" algn="just">
              <a:lnSpc>
                <a:spcPct val="90000"/>
              </a:lnSpc>
              <a:buFont typeface="+mj-lt"/>
              <a:buAutoNum type="arabicPeriod"/>
            </a:pPr>
            <a:endParaRPr lang="en-US" altLang="en-US" sz="28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 algn="just">
              <a:lnSpc>
                <a:spcPct val="90000"/>
              </a:lnSpc>
              <a:buFont typeface="+mj-lt"/>
              <a:buAutoNum type="arabicPeriod"/>
            </a:pPr>
            <a:r>
              <a:rPr lang="en-US" altLang="en-US" sz="2800" b="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Buatlah</a:t>
            </a:r>
            <a:r>
              <a:rPr lang="en-US" altLang="en-US" sz="2800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flowchart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algoritma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pada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soal</a:t>
            </a:r>
            <a:r>
              <a:rPr lang="en-US" altLang="en-US" sz="28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no 3 </a:t>
            </a:r>
            <a:r>
              <a:rPr lang="en-US" altLang="en-US" sz="2800" b="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diatas</a:t>
            </a:r>
            <a:r>
              <a:rPr lang="en-US" alt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1459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1424" y="781911"/>
            <a:ext cx="3197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32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Android</a:t>
            </a:r>
            <a:endParaRPr lang="en-US" sz="3200" dirty="0"/>
          </a:p>
        </p:txBody>
      </p:sp>
      <p:sp>
        <p:nvSpPr>
          <p:cNvPr id="16" name="Shape 379"/>
          <p:cNvSpPr txBox="1">
            <a:spLocks noGrp="1"/>
          </p:cNvSpPr>
          <p:nvPr>
            <p:ph type="body" idx="1"/>
          </p:nvPr>
        </p:nvSpPr>
        <p:spPr>
          <a:xfrm>
            <a:off x="695400" y="2348880"/>
            <a:ext cx="10441160" cy="36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Satu atau beberapa layar interaktif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id" sz="2800" b="0" i="0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Ditulis menggunakan Bahasa </a:t>
            </a:r>
            <a:r>
              <a:rPr lang="id" sz="2800" i="0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Pemrograman </a:t>
            </a:r>
            <a:r>
              <a:rPr lang="id" sz="2800" i="0" strike="noStrike" cap="none" dirty="0" smtClean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Jav</a:t>
            </a:r>
            <a:r>
              <a:rPr lang="en-US" sz="2800" i="0" strike="noStrike" cap="none" dirty="0" smtClean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</a:t>
            </a:r>
            <a:r>
              <a:rPr lang="id" sz="2800" i="0" strike="noStrike" cap="none" dirty="0" smtClean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id" sz="2800" b="0" i="0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dan 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XML</a:t>
            </a:r>
            <a:endParaRPr lang="id" sz="2800" i="0" strike="noStrike" cap="none" dirty="0">
              <a:solidFill>
                <a:srgbClr val="00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  <a:hlinkClick r:id="rId2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Menggunakan Android Software Development Kit (SDK)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strike="noStrike" cap="none" dirty="0" smtClean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Mengunakan </a:t>
            </a:r>
            <a:r>
              <a:rPr lang="id" sz="2800" b="0" i="0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pustaka Android </a:t>
            </a:r>
            <a:r>
              <a:rPr lang="en-US" sz="2800" b="0" dirty="0" err="1" smtClean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dan</a:t>
            </a:r>
            <a:r>
              <a:rPr lang="en-US" sz="2800" b="0" dirty="0" smtClean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id" sz="2800" b="0" i="0" strike="noStrike" cap="none" dirty="0" smtClean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Android </a:t>
            </a:r>
            <a:r>
              <a:rPr lang="id" sz="2800" b="0" i="0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Application Framework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Dijalankan oleh mesin Android Runtime Virtual (ART)</a:t>
            </a:r>
          </a:p>
        </p:txBody>
      </p:sp>
    </p:spTree>
    <p:extLst>
      <p:ext uri="{BB962C8B-B14F-4D97-AF65-F5344CB8AC3E}">
        <p14:creationId xmlns:p14="http://schemas.microsoft.com/office/powerpoint/2010/main" val="64419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Tantangan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Development Android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Shape 386"/>
          <p:cNvSpPr txBox="1">
            <a:spLocks noGrp="1"/>
          </p:cNvSpPr>
          <p:nvPr>
            <p:ph type="body" idx="1"/>
          </p:nvPr>
        </p:nvSpPr>
        <p:spPr>
          <a:xfrm>
            <a:off x="599736" y="1916832"/>
            <a:ext cx="10320800" cy="3960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Beragam ukuran layar dan resolusi</a:t>
            </a:r>
          </a:p>
          <a:p>
            <a:pPr marL="457200" marR="0" lvl="0" indent="-3746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Kinerja: membuat aplikasi Anda responsif dan mulus</a:t>
            </a:r>
          </a:p>
          <a:p>
            <a:pPr marL="457200" marR="0" lvl="0" indent="-3746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Keamanan: menjaga kode sumber dan data pengguna agar tetap aman</a:t>
            </a:r>
          </a:p>
          <a:p>
            <a:pPr marL="457200" marR="0" lvl="0" indent="-3746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Kompatibilitas: berjalan dengan baik pada versi platform yang lebih lama</a:t>
            </a:r>
          </a:p>
          <a:p>
            <a:pPr marL="457200" marR="0" lvl="0" indent="-3746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id" sz="2800" b="0" i="0" u="none" strike="noStrike" cap="none" dirty="0">
                <a:solidFill>
                  <a:srgbClr val="424242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Pemasaran: memahami pasar dan pengguna Anda </a:t>
            </a:r>
            <a:br>
              <a:rPr lang="id" sz="2800" b="0" i="0" u="none" strike="noStrike" cap="none" dirty="0">
                <a:solidFill>
                  <a:srgbClr val="424242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endParaRPr lang="id" sz="2800" b="0" i="0" u="none" strike="noStrike" cap="none" dirty="0">
              <a:solidFill>
                <a:srgbClr val="424242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2573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9416" y="764704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Dasar-Dasar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Pemrograman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Android Studio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968" y="1628800"/>
            <a:ext cx="8671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1. Java Identifier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3432" y="2276872"/>
            <a:ext cx="92890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Utopia" charset="0"/>
              </a:rPr>
              <a:t>Java Identifier </a:t>
            </a:r>
            <a:r>
              <a:rPr lang="en-US" sz="2400" dirty="0" err="1">
                <a:solidFill>
                  <a:srgbClr val="000000"/>
                </a:solidFill>
                <a:latin typeface="Utopia" charset="0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Utopia" charset="0"/>
              </a:rPr>
              <a:t>suatu</a:t>
            </a:r>
            <a:r>
              <a:rPr lang="en-US" sz="2400" dirty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Utopia" charset="0"/>
              </a:rPr>
              <a:t>tanda</a:t>
            </a:r>
            <a:r>
              <a:rPr lang="en-US" sz="2400" dirty="0">
                <a:solidFill>
                  <a:srgbClr val="000000"/>
                </a:solidFill>
                <a:latin typeface="Utopia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Utopia" charset="0"/>
              </a:rPr>
              <a:t>mewakili</a:t>
            </a:r>
            <a:r>
              <a:rPr lang="en-US" sz="2400" dirty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Utopia" charset="0"/>
              </a:rPr>
              <a:t>nama-nama</a:t>
            </a:r>
            <a:r>
              <a:rPr lang="en-US" sz="2400" dirty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Utopia" charset="0"/>
              </a:rPr>
              <a:t>variabel</a:t>
            </a:r>
            <a:r>
              <a:rPr lang="en-US" sz="2400" dirty="0">
                <a:solidFill>
                  <a:srgbClr val="000000"/>
                </a:solidFill>
                <a:latin typeface="Utopia" charset="0"/>
              </a:rPr>
              <a:t>, method, class,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dan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lain-lain. </a:t>
            </a:r>
          </a:p>
          <a:p>
            <a:pPr algn="just"/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Contoh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Identifier : </a:t>
            </a:r>
            <a:r>
              <a:rPr lang="en-US" sz="2400" dirty="0">
                <a:solidFill>
                  <a:srgbClr val="000000"/>
                </a:solidFill>
                <a:latin typeface="Utopia" charset="0"/>
              </a:rPr>
              <a:t>Hello, main, System, out. </a:t>
            </a:r>
            <a:endParaRPr lang="en-US" sz="2400" dirty="0" smtClean="0">
              <a:solidFill>
                <a:srgbClr val="000000"/>
              </a:solidFill>
              <a:latin typeface="Utopia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latin typeface="Utopia" charset="0"/>
            </a:endParaRPr>
          </a:p>
          <a:p>
            <a:pPr algn="just"/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Deklarasi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identifier di Java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adalah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case-sensitive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yaitu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pendefenisian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huruf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besar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dan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huruf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kecil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adalah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tidak</a:t>
            </a:r>
            <a:r>
              <a:rPr lang="en-US" sz="2400" dirty="0" smtClean="0">
                <a:solidFill>
                  <a:srgbClr val="000000"/>
                </a:solidFill>
                <a:latin typeface="Utopia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Utopia" charset="0"/>
              </a:rPr>
              <a:t>sama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9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9416" y="764704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Dasar-Dasar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Pemrograman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Android Studio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968" y="1628800"/>
            <a:ext cx="8671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1. Java Identifier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3432" y="2276872"/>
            <a:ext cx="92890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Syarat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identifier :</a:t>
            </a:r>
          </a:p>
          <a:p>
            <a:pPr algn="just"/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imulai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salah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huruf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under- score “_”,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dollar “$”. </a:t>
            </a: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Huruf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berupa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huruf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huruf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smpai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9.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Identifier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kata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kunci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class, public, void,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dsb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758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9416" y="764704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Dasar-Dasar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Pemrograman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Android Studio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5400" y="1630998"/>
            <a:ext cx="928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 Keyword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97" y="2420888"/>
            <a:ext cx="9177206" cy="390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77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9416" y="764704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Dasar-Dasar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Pemrograman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Android Studio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968" y="1628800"/>
            <a:ext cx="8671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2. </a:t>
            </a:r>
            <a:r>
              <a:rPr lang="en-US" sz="2800" b="1" dirty="0" err="1" smtClean="0">
                <a:solidFill>
                  <a:srgbClr val="000000"/>
                </a:solidFill>
              </a:rPr>
              <a:t>Pernyataan</a:t>
            </a:r>
            <a:r>
              <a:rPr lang="en-US" sz="2800" b="1" dirty="0" smtClean="0">
                <a:solidFill>
                  <a:srgbClr val="000000"/>
                </a:solidFill>
              </a:rPr>
              <a:t> </a:t>
            </a:r>
            <a:r>
              <a:rPr lang="en-US" sz="2800" b="1" dirty="0" err="1" smtClean="0">
                <a:solidFill>
                  <a:srgbClr val="000000"/>
                </a:solidFill>
              </a:rPr>
              <a:t>dan</a:t>
            </a:r>
            <a:r>
              <a:rPr lang="en-US" sz="2800" b="1" dirty="0" smtClean="0">
                <a:solidFill>
                  <a:srgbClr val="000000"/>
                </a:solidFill>
              </a:rPr>
              <a:t> Block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3432" y="2276872"/>
            <a:ext cx="101531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Pernyataan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satau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 yang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diakhiri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(semi colon)</a:t>
            </a:r>
          </a:p>
          <a:p>
            <a:pPr algn="just"/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algn="just"/>
            <a:r>
              <a:rPr lang="en-US" sz="2400" i="1" dirty="0" err="1" smtClean="0">
                <a:latin typeface="Courier"/>
                <a:cs typeface="Arial" panose="020B0604020202020204" pitchFamily="34" charset="0"/>
              </a:rPr>
              <a:t>setContentView</a:t>
            </a:r>
            <a:r>
              <a:rPr lang="en-US" sz="2400" i="1" dirty="0" smtClean="0">
                <a:latin typeface="Courier"/>
                <a:cs typeface="Arial" panose="020B0604020202020204" pitchFamily="34" charset="0"/>
              </a:rPr>
              <a:t>(</a:t>
            </a:r>
            <a:r>
              <a:rPr lang="en-US" sz="2400" i="1" dirty="0" err="1" smtClean="0">
                <a:latin typeface="Courier"/>
                <a:cs typeface="Arial" panose="020B0604020202020204" pitchFamily="34" charset="0"/>
              </a:rPr>
              <a:t>R.layout.activity_main</a:t>
            </a:r>
            <a:r>
              <a:rPr lang="en-US" sz="2400" i="1" dirty="0">
                <a:latin typeface="Courier"/>
                <a:cs typeface="Arial" panose="020B0604020202020204" pitchFamily="34" charset="0"/>
              </a:rPr>
              <a:t>); </a:t>
            </a:r>
          </a:p>
          <a:p>
            <a:pPr algn="just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 yang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terletak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kurung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kurawal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buka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kurung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kurawal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tutup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algn="just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Courier"/>
                <a:cs typeface="Arial" panose="020B0604020202020204" pitchFamily="34" charset="0"/>
              </a:rPr>
              <a:t>{ </a:t>
            </a:r>
          </a:p>
          <a:p>
            <a:pPr algn="just"/>
            <a:r>
              <a:rPr lang="en-US" sz="2400" i="1" dirty="0" err="1">
                <a:latin typeface="Courier"/>
                <a:cs typeface="Arial" panose="020B0604020202020204" pitchFamily="34" charset="0"/>
              </a:rPr>
              <a:t>getMenuInflater</a:t>
            </a:r>
            <a:r>
              <a:rPr lang="en-US" sz="2400" i="1" dirty="0">
                <a:latin typeface="Courier"/>
                <a:cs typeface="Arial" panose="020B0604020202020204" pitchFamily="34" charset="0"/>
              </a:rPr>
              <a:t>().inflate(</a:t>
            </a:r>
            <a:r>
              <a:rPr lang="en-US" sz="2400" i="1" dirty="0" err="1">
                <a:latin typeface="Courier"/>
                <a:cs typeface="Arial" panose="020B0604020202020204" pitchFamily="34" charset="0"/>
              </a:rPr>
              <a:t>R.menu.activity_main</a:t>
            </a:r>
            <a:r>
              <a:rPr lang="en-US" sz="2400" i="1" dirty="0">
                <a:latin typeface="Courier"/>
                <a:cs typeface="Arial" panose="020B0604020202020204" pitchFamily="34" charset="0"/>
              </a:rPr>
              <a:t>, menu); </a:t>
            </a:r>
          </a:p>
          <a:p>
            <a:pPr algn="just"/>
            <a:r>
              <a:rPr lang="en-US" sz="2400" i="1" dirty="0">
                <a:latin typeface="Courier"/>
                <a:cs typeface="Arial" panose="020B0604020202020204" pitchFamily="34" charset="0"/>
              </a:rPr>
              <a:t>return true; </a:t>
            </a:r>
            <a:endParaRPr lang="en-US" sz="2400" i="1" dirty="0" smtClean="0">
              <a:latin typeface="Courier"/>
              <a:cs typeface="Arial" panose="020B0604020202020204" pitchFamily="34" charset="0"/>
            </a:endParaRPr>
          </a:p>
          <a:p>
            <a:pPr algn="just"/>
            <a:r>
              <a:rPr lang="en-US" sz="2400" i="1" dirty="0" smtClean="0">
                <a:latin typeface="Courier"/>
                <a:cs typeface="Arial" panose="020B0604020202020204" pitchFamily="34" charset="0"/>
              </a:rPr>
              <a:t>} </a:t>
            </a:r>
            <a:endParaRPr lang="en-US" sz="2400" i="1" dirty="0">
              <a:latin typeface="Courier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9416" y="764704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Dasar-Dasar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Pemrograman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Android Studio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968" y="1628800"/>
            <a:ext cx="8671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2. </a:t>
            </a:r>
            <a:r>
              <a:rPr lang="en-US" sz="2800" b="1" dirty="0" err="1" smtClean="0">
                <a:solidFill>
                  <a:srgbClr val="000000"/>
                </a:solidFill>
              </a:rPr>
              <a:t>Tipe</a:t>
            </a:r>
            <a:r>
              <a:rPr lang="en-US" sz="2800" b="1" dirty="0" smtClean="0">
                <a:solidFill>
                  <a:srgbClr val="000000"/>
                </a:solidFill>
              </a:rPr>
              <a:t> Data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0776" y="2456983"/>
            <a:ext cx="8229600" cy="1269504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primitif</a:t>
            </a: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objek</a:t>
            </a: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09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9416" y="764704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Dasar-Dasar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Pemrograman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Android Studio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383" y="1484784"/>
            <a:ext cx="4953471" cy="477416"/>
          </a:xfrm>
        </p:spPr>
        <p:txBody>
          <a:bodyPr/>
          <a:lstStyle/>
          <a:p>
            <a:pPr lvl="1"/>
            <a:r>
              <a:rPr lang="en-US" altLang="en-US" sz="2800" b="1" dirty="0" err="1" smtClean="0">
                <a:solidFill>
                  <a:srgbClr val="000000"/>
                </a:solidFill>
              </a:rPr>
              <a:t>Tipe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</a:rPr>
              <a:t>data </a:t>
            </a:r>
            <a:r>
              <a:rPr lang="en-US" altLang="en-US" sz="2800" b="1" dirty="0" err="1" smtClean="0">
                <a:solidFill>
                  <a:srgbClr val="000000"/>
                </a:solidFill>
              </a:rPr>
              <a:t>primitif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2028" y="215040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Wingdings" charset="2"/>
              <a:buChar char="ü"/>
            </a:pPr>
            <a:r>
              <a:rPr lang="en-US" altLang="en-US" sz="2400" dirty="0">
                <a:solidFill>
                  <a:srgbClr val="000000"/>
                </a:solidFill>
                <a:ea typeface="Arial" charset="0"/>
                <a:cs typeface="Arial" charset="0"/>
              </a:rPr>
              <a:t>Logical - </a:t>
            </a:r>
            <a:r>
              <a:rPr lang="en-US" altLang="en-US" sz="2400" dirty="0" err="1">
                <a:solidFill>
                  <a:srgbClr val="000000"/>
                </a:solidFill>
                <a:ea typeface="Arial" charset="0"/>
                <a:cs typeface="Arial" charset="0"/>
              </a:rPr>
              <a:t>boolean</a:t>
            </a:r>
            <a:r>
              <a:rPr lang="en-US" altLang="en-US" sz="2400" dirty="0">
                <a:solidFill>
                  <a:srgbClr val="000000"/>
                </a:solidFill>
                <a:ea typeface="Arial" charset="0"/>
                <a:cs typeface="Arial" charset="0"/>
              </a:rPr>
              <a:t> 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altLang="en-US" sz="2400" dirty="0">
                <a:solidFill>
                  <a:srgbClr val="000000"/>
                </a:solidFill>
                <a:ea typeface="Arial" charset="0"/>
                <a:cs typeface="Arial" charset="0"/>
              </a:rPr>
              <a:t>Textual - char 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altLang="en-US" sz="2400" dirty="0">
                <a:solidFill>
                  <a:srgbClr val="000000"/>
                </a:solidFill>
                <a:ea typeface="Arial" charset="0"/>
                <a:cs typeface="Arial" charset="0"/>
              </a:rPr>
              <a:t>Integral - byte, short, </a:t>
            </a:r>
            <a:r>
              <a:rPr lang="en-US" altLang="en-US" sz="2400" dirty="0" err="1">
                <a:solidFill>
                  <a:srgbClr val="000000"/>
                </a:solidFill>
                <a:ea typeface="Arial" charset="0"/>
                <a:cs typeface="Arial" charset="0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ea typeface="Arial" charset="0"/>
                <a:cs typeface="Arial" charset="0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ea typeface="Arial" charset="0"/>
                <a:cs typeface="Arial" charset="0"/>
              </a:rPr>
              <a:t>dan</a:t>
            </a:r>
            <a:r>
              <a:rPr lang="en-US" altLang="en-US" sz="2400" dirty="0">
                <a:solidFill>
                  <a:srgbClr val="000000"/>
                </a:solidFill>
                <a:ea typeface="Arial" charset="0"/>
                <a:cs typeface="Arial" charset="0"/>
              </a:rPr>
              <a:t> long 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altLang="en-US" sz="2400" dirty="0">
                <a:solidFill>
                  <a:srgbClr val="000000"/>
                </a:solidFill>
                <a:ea typeface="Arial" charset="0"/>
                <a:cs typeface="Arial" charset="0"/>
              </a:rPr>
              <a:t>Floating - double </a:t>
            </a:r>
            <a:r>
              <a:rPr lang="en-US" altLang="en-US" sz="2400" dirty="0" err="1">
                <a:solidFill>
                  <a:srgbClr val="000000"/>
                </a:solidFill>
                <a:ea typeface="Arial" charset="0"/>
                <a:cs typeface="Arial" charset="0"/>
              </a:rPr>
              <a:t>dan</a:t>
            </a:r>
            <a:r>
              <a:rPr lang="en-US" altLang="en-US" sz="2400" dirty="0">
                <a:solidFill>
                  <a:srgbClr val="000000"/>
                </a:solidFill>
                <a:ea typeface="Arial" charset="0"/>
                <a:cs typeface="Arial" charset="0"/>
              </a:rPr>
              <a:t> float</a:t>
            </a:r>
          </a:p>
        </p:txBody>
      </p:sp>
    </p:spTree>
    <p:extLst>
      <p:ext uri="{BB962C8B-B14F-4D97-AF65-F5344CB8AC3E}">
        <p14:creationId xmlns:p14="http://schemas.microsoft.com/office/powerpoint/2010/main" val="315656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9416" y="764704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Dasar-Dasar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Pemrograman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Android Studio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383" y="1484784"/>
            <a:ext cx="4953471" cy="477416"/>
          </a:xfrm>
        </p:spPr>
        <p:txBody>
          <a:bodyPr/>
          <a:lstStyle/>
          <a:p>
            <a:pPr lvl="1"/>
            <a:r>
              <a:rPr lang="en-US" altLang="en-US" sz="2800" b="1" dirty="0" err="1" smtClean="0">
                <a:solidFill>
                  <a:srgbClr val="000000"/>
                </a:solidFill>
              </a:rPr>
              <a:t>Tipe</a:t>
            </a:r>
            <a:r>
              <a:rPr lang="en-US" altLang="en-US" sz="28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</a:rPr>
              <a:t>data </a:t>
            </a:r>
            <a:r>
              <a:rPr lang="en-US" altLang="en-US" sz="2800" b="1" dirty="0" err="1" smtClean="0">
                <a:solidFill>
                  <a:srgbClr val="000000"/>
                </a:solidFill>
              </a:rPr>
              <a:t>primitif</a:t>
            </a:r>
            <a:endParaRPr lang="en-US" altLang="en-US" sz="2800" b="1" dirty="0">
              <a:solidFill>
                <a:srgbClr val="00000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53" y="1997608"/>
            <a:ext cx="9480495" cy="467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9911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440" y="764704"/>
            <a:ext cx="289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</a:rPr>
              <a:t>Arsitektur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id-ID" sz="2400" b="1" dirty="0" smtClean="0">
                <a:solidFill>
                  <a:schemeClr val="bg1"/>
                </a:solidFill>
              </a:rPr>
              <a:t>A</a:t>
            </a:r>
            <a:r>
              <a:rPr lang="en-US" sz="2400" b="1" dirty="0" err="1" smtClean="0">
                <a:solidFill>
                  <a:schemeClr val="bg1"/>
                </a:solidFill>
              </a:rPr>
              <a:t>ndroid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44600" y="1366897"/>
            <a:ext cx="36120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3200" dirty="0" smtClean="0"/>
              <a:t>Android Terdiri dari </a:t>
            </a:r>
            <a:r>
              <a:rPr lang="en-US" sz="3200" dirty="0" err="1" smtClean="0"/>
              <a:t>tumpukan</a:t>
            </a:r>
            <a:r>
              <a:rPr lang="id-ID" sz="3200" i="1" dirty="0" smtClean="0"/>
              <a:t>/layer</a:t>
            </a:r>
            <a:r>
              <a:rPr lang="en-US" sz="3200" i="1" dirty="0" smtClean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r>
              <a:rPr lang="en-US" sz="3200" dirty="0"/>
              <a:t> </a:t>
            </a:r>
            <a:r>
              <a:rPr lang="en-US" sz="3200" dirty="0" err="1"/>
              <a:t>berbasis</a:t>
            </a:r>
            <a:r>
              <a:rPr lang="en-US" sz="3200" dirty="0"/>
              <a:t> </a:t>
            </a:r>
            <a:r>
              <a:rPr lang="en-US" sz="3200" dirty="0" smtClean="0"/>
              <a:t>Linux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295433"/>
            <a:ext cx="7488832" cy="54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9416" y="764704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Dasar-Dasar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Pemrograman</a:t>
            </a:r>
            <a:r>
              <a:rPr lang="en-US" sz="2400" b="1" dirty="0" smtClean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Android Studio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8968" y="1628800"/>
            <a:ext cx="8671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3</a:t>
            </a:r>
            <a:r>
              <a:rPr lang="en-US" sz="2800" b="1" dirty="0" smtClean="0">
                <a:solidFill>
                  <a:srgbClr val="000000"/>
                </a:solidFill>
              </a:rPr>
              <a:t>. </a:t>
            </a:r>
            <a:r>
              <a:rPr lang="en-US" sz="2800" b="1" dirty="0" err="1" smtClean="0">
                <a:solidFill>
                  <a:srgbClr val="000000"/>
                </a:solidFill>
              </a:rPr>
              <a:t>Deklarasi</a:t>
            </a:r>
            <a:r>
              <a:rPr lang="en-US" sz="2800" b="1" dirty="0" smtClean="0">
                <a:solidFill>
                  <a:srgbClr val="000000"/>
                </a:solidFill>
              </a:rPr>
              <a:t> </a:t>
            </a:r>
            <a:r>
              <a:rPr lang="en-US" sz="2800" b="1" dirty="0" err="1" smtClean="0">
                <a:solidFill>
                  <a:srgbClr val="000000"/>
                </a:solidFill>
              </a:rPr>
              <a:t>Variabel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7448" y="3068960"/>
            <a:ext cx="10441160" cy="2637656"/>
          </a:xfrm>
        </p:spPr>
        <p:txBody>
          <a:bodyPr/>
          <a:lstStyle/>
          <a:p>
            <a:pPr algn="just"/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Sintak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umum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mendeklarasikan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altLang="en-US" sz="2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menginisialisasi</a:t>
            </a:r>
            <a:r>
              <a:rPr lang="en-US" altLang="en-US" sz="2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endParaRPr lang="en-US" altLang="en-US" sz="2400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24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urier"/>
                <a:cs typeface="Arial" panose="020B0604020202020204" pitchFamily="34" charset="0"/>
              </a:rPr>
              <a:t>&lt;modifier&gt; &lt;</a:t>
            </a:r>
            <a:r>
              <a:rPr lang="en-US" altLang="en-US" sz="2400" dirty="0" err="1">
                <a:solidFill>
                  <a:srgbClr val="000000"/>
                </a:solidFill>
                <a:latin typeface="Courier"/>
                <a:cs typeface="Arial" panose="020B0604020202020204" pitchFamily="34" charset="0"/>
              </a:rPr>
              <a:t>Tipe</a:t>
            </a:r>
            <a:r>
              <a:rPr lang="en-US" altLang="en-US" sz="2400" dirty="0">
                <a:solidFill>
                  <a:srgbClr val="000000"/>
                </a:solidFill>
                <a:latin typeface="Courier"/>
                <a:cs typeface="Arial" panose="020B0604020202020204" pitchFamily="34" charset="0"/>
              </a:rPr>
              <a:t> data&gt; &lt;Nama </a:t>
            </a:r>
            <a:r>
              <a:rPr lang="en-US" altLang="en-US" sz="2400" dirty="0" err="1">
                <a:solidFill>
                  <a:srgbClr val="000000"/>
                </a:solidFill>
                <a:latin typeface="Courier"/>
                <a:cs typeface="Arial" panose="020B0604020202020204" pitchFamily="34" charset="0"/>
              </a:rPr>
              <a:t>variabel</a:t>
            </a:r>
            <a:r>
              <a:rPr lang="en-US" altLang="en-US" sz="2400" dirty="0">
                <a:solidFill>
                  <a:srgbClr val="000000"/>
                </a:solidFill>
                <a:latin typeface="Courier"/>
                <a:cs typeface="Arial" panose="020B0604020202020204" pitchFamily="34" charset="0"/>
              </a:rPr>
              <a:t>&gt; = &lt;</a:t>
            </a:r>
            <a:r>
              <a:rPr lang="en-US" altLang="en-US" sz="2400" dirty="0" err="1">
                <a:solidFill>
                  <a:srgbClr val="000000"/>
                </a:solidFill>
                <a:latin typeface="Courier"/>
                <a:cs typeface="Arial" panose="020B0604020202020204" pitchFamily="34" charset="0"/>
              </a:rPr>
              <a:t>nilai</a:t>
            </a:r>
            <a:r>
              <a:rPr lang="en-US" altLang="en-US" sz="2400" dirty="0">
                <a:solidFill>
                  <a:srgbClr val="000000"/>
                </a:solidFill>
                <a:latin typeface="Courier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"/>
                <a:cs typeface="Arial" panose="020B0604020202020204" pitchFamily="34" charset="0"/>
              </a:rPr>
              <a:t>awal</a:t>
            </a:r>
            <a:r>
              <a:rPr lang="en-US" altLang="en-US" sz="2400" dirty="0">
                <a:solidFill>
                  <a:srgbClr val="000000"/>
                </a:solidFill>
                <a:latin typeface="Courier"/>
                <a:cs typeface="Arial" panose="020B0604020202020204" pitchFamily="34" charset="0"/>
              </a:rPr>
              <a:t>&gt;</a:t>
            </a:r>
          </a:p>
          <a:p>
            <a:pPr algn="just"/>
            <a:endParaRPr lang="en-US" altLang="en-US" sz="2400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2400" b="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en-US" sz="2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mendeklarasikan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private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diberikan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awal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altLang="en-US" sz="24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</a:t>
            </a:r>
            <a:r>
              <a:rPr lang="en-US" alt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= </a:t>
            </a:r>
            <a:r>
              <a:rPr lang="en-US" altLang="en-US" sz="2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754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23392" y="1812978"/>
            <a:ext cx="1087320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AutoNum type="arabicPeriod"/>
            </a:pPr>
            <a:r>
              <a:rPr lang="id-ID" sz="2400" dirty="0" smtClean="0">
                <a:solidFill>
                  <a:srgbClr val="000000"/>
                </a:solidFill>
                <a:latin typeface="Courier"/>
              </a:rPr>
              <a:t>“  </a:t>
            </a:r>
            <a:r>
              <a:rPr lang="id-ID" sz="2400" dirty="0">
                <a:solidFill>
                  <a:srgbClr val="000000"/>
                </a:solidFill>
                <a:latin typeface="Courier"/>
              </a:rPr>
              <a:t>“, Java </a:t>
            </a:r>
            <a:r>
              <a:rPr lang="id-ID" sz="2400" baseline="30000" dirty="0">
                <a:solidFill>
                  <a:srgbClr val="000000"/>
                </a:solidFill>
                <a:latin typeface="Courier"/>
              </a:rPr>
              <a:t>TM</a:t>
            </a:r>
            <a:r>
              <a:rPr lang="id-ID" sz="2400" dirty="0">
                <a:solidFill>
                  <a:srgbClr val="000000"/>
                </a:solidFill>
                <a:latin typeface="Courier"/>
              </a:rPr>
              <a:t> Programming Language, Oracle America </a:t>
            </a:r>
          </a:p>
          <a:p>
            <a:pPr marL="342900" lvl="0" indent="-342900" algn="just">
              <a:buAutoNum type="arabicPeriod"/>
            </a:pPr>
            <a:r>
              <a:rPr lang="id-ID" sz="2400" dirty="0" smtClean="0">
                <a:solidFill>
                  <a:srgbClr val="000000"/>
                </a:solidFill>
                <a:latin typeface="Courier"/>
              </a:rPr>
              <a:t>Android </a:t>
            </a:r>
            <a:r>
              <a:rPr lang="id-ID" sz="2400" dirty="0">
                <a:solidFill>
                  <a:srgbClr val="000000"/>
                </a:solidFill>
                <a:latin typeface="Courier"/>
              </a:rPr>
              <a:t>Cook Book, McGraw-Hill/Osborne, </a:t>
            </a:r>
            <a:r>
              <a:rPr lang="id-ID" sz="2400" dirty="0" smtClean="0">
                <a:solidFill>
                  <a:srgbClr val="000000"/>
                </a:solidFill>
                <a:latin typeface="Courier"/>
              </a:rPr>
              <a:t>2013</a:t>
            </a:r>
          </a:p>
          <a:p>
            <a:pPr marL="342900" lvl="0" indent="-342900" algn="just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Herbert </a:t>
            </a:r>
            <a:r>
              <a:rPr lang="en-US" sz="2400" dirty="0" err="1">
                <a:solidFill>
                  <a:srgbClr val="000000"/>
                </a:solidFill>
                <a:latin typeface="Courier"/>
              </a:rPr>
              <a:t>Schildt</a:t>
            </a:r>
            <a:r>
              <a:rPr lang="en-US" sz="24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Courier"/>
              </a:rPr>
              <a:t>Java2 : A beginner’s Guide, </a:t>
            </a:r>
            <a:r>
              <a:rPr lang="en-US" sz="2400" dirty="0">
                <a:solidFill>
                  <a:srgbClr val="000000"/>
                </a:solidFill>
                <a:latin typeface="Courier"/>
              </a:rPr>
              <a:t> Second Edition, </a:t>
            </a: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McGraw-Hill/Osborne</a:t>
            </a:r>
            <a:endParaRPr lang="id-ID" sz="2400" dirty="0">
              <a:solidFill>
                <a:srgbClr val="000000"/>
              </a:solidFill>
              <a:latin typeface="Courier"/>
            </a:endParaRPr>
          </a:p>
          <a:p>
            <a:pPr marL="342900" lvl="0" indent="-342900" algn="just">
              <a:buAutoNum type="arabicPeriod"/>
            </a:pPr>
            <a:r>
              <a:rPr lang="id-ID" sz="2400" dirty="0" smtClean="0">
                <a:solidFill>
                  <a:srgbClr val="000000"/>
                </a:solidFill>
                <a:latin typeface="Courier"/>
              </a:rPr>
              <a:t>Matthew </a:t>
            </a:r>
            <a:r>
              <a:rPr lang="id-ID" sz="2400" dirty="0">
                <a:solidFill>
                  <a:srgbClr val="000000"/>
                </a:solidFill>
                <a:latin typeface="Courier"/>
              </a:rPr>
              <a:t>Mathias, Swift Programming, 2nd edition, Big Nerd </a:t>
            </a:r>
            <a:r>
              <a:rPr lang="id-ID" sz="2400" dirty="0" smtClean="0">
                <a:solidFill>
                  <a:srgbClr val="000000"/>
                </a:solidFill>
                <a:latin typeface="Courier"/>
              </a:rPr>
              <a:t>Ranch</a:t>
            </a:r>
          </a:p>
          <a:p>
            <a:pPr marL="342900" lvl="0" indent="-342900" algn="just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https</a:t>
            </a:r>
            <a:r>
              <a:rPr lang="en-US" sz="2400" dirty="0">
                <a:solidFill>
                  <a:srgbClr val="000000"/>
                </a:solidFill>
                <a:latin typeface="Courier"/>
              </a:rPr>
              <a:t>://developer.apple.com/library/archive/referencelibrary/GettingStarted/DevelopiOSAppsSwift/index.html</a:t>
            </a:r>
            <a:r>
              <a:rPr lang="id-ID" sz="2400" dirty="0" smtClean="0">
                <a:solidFill>
                  <a:srgbClr val="000000"/>
                </a:solidFill>
                <a:latin typeface="Courier"/>
              </a:rPr>
              <a:t>/</a:t>
            </a:r>
            <a:endParaRPr lang="id-ID" sz="2400" dirty="0">
              <a:solidFill>
                <a:srgbClr val="000000"/>
              </a:solidFill>
              <a:latin typeface="Courier"/>
            </a:endParaRPr>
          </a:p>
          <a:p>
            <a:pPr marL="342900" lvl="0" indent="-342900" algn="just">
              <a:buAutoNum type="arabicPeriod"/>
            </a:pPr>
            <a:r>
              <a:rPr lang="en-US" sz="2400" u="sng" dirty="0" smtClean="0">
                <a:solidFill>
                  <a:srgbClr val="000000"/>
                </a:solidFill>
                <a:latin typeface="Courier"/>
              </a:rPr>
              <a:t>https</a:t>
            </a:r>
            <a:r>
              <a:rPr lang="en-US" sz="2400" u="sng" dirty="0">
                <a:solidFill>
                  <a:srgbClr val="000000"/>
                </a:solidFill>
                <a:latin typeface="Courier"/>
              </a:rPr>
              <a:t>://developer.android.com/</a:t>
            </a:r>
            <a:r>
              <a:rPr lang="id-ID" sz="2400" u="sng" dirty="0" smtClean="0">
                <a:solidFill>
                  <a:srgbClr val="000000"/>
                </a:solidFill>
                <a:latin typeface="Courier"/>
              </a:rPr>
              <a:t>topic/libraries/architecture</a:t>
            </a:r>
            <a:endParaRPr lang="id-ID" sz="2400" u="sng" dirty="0">
              <a:solidFill>
                <a:srgbClr val="000000"/>
              </a:solidFill>
              <a:latin typeface="Courier"/>
            </a:endParaRPr>
          </a:p>
          <a:p>
            <a:pPr marL="342900" lvl="0" indent="-342900" algn="just">
              <a:buAutoNum type="arabicPeriod"/>
            </a:pPr>
            <a:r>
              <a:rPr lang="en-US" sz="2400" u="sng" dirty="0" smtClean="0">
                <a:solidFill>
                  <a:srgbClr val="000000"/>
                </a:solidFill>
                <a:latin typeface="Courier"/>
              </a:rPr>
              <a:t>https</a:t>
            </a:r>
            <a:r>
              <a:rPr lang="en-US" sz="2400" u="sng" dirty="0">
                <a:solidFill>
                  <a:srgbClr val="000000"/>
                </a:solidFill>
                <a:latin typeface="Courier"/>
              </a:rPr>
              <a:t>://</a:t>
            </a:r>
            <a:r>
              <a:rPr lang="en-US" sz="2400" u="sng" dirty="0" smtClean="0">
                <a:solidFill>
                  <a:srgbClr val="000000"/>
                </a:solidFill>
                <a:latin typeface="Courier"/>
              </a:rPr>
              <a:t>www.oracle.com/technetwork/java/javase/overview/index.html</a:t>
            </a:r>
            <a:endParaRPr lang="id-ID" sz="2400" dirty="0">
              <a:solidFill>
                <a:srgbClr val="000000"/>
              </a:solidFill>
              <a:latin typeface="Courier"/>
            </a:endParaRPr>
          </a:p>
          <a:p>
            <a:pPr marL="342900" lvl="0" indent="-342900">
              <a:buAutoNum type="arabicPeriod"/>
            </a:pPr>
            <a:endParaRPr lang="id-ID" dirty="0">
              <a:solidFill>
                <a:srgbClr val="00000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424" y="63131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Referensi</a:t>
            </a:r>
            <a:r>
              <a:rPr lang="id-ID" sz="3600" dirty="0" smtClean="0">
                <a:solidFill>
                  <a:schemeClr val="bg1"/>
                </a:solidFill>
              </a:rPr>
              <a:t>:</a:t>
            </a:r>
            <a:r>
              <a:rPr lang="en-US" sz="3600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7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63131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Tim </a:t>
            </a:r>
            <a:r>
              <a:rPr lang="en-US" sz="3600" dirty="0" err="1" smtClean="0">
                <a:solidFill>
                  <a:schemeClr val="bg1"/>
                </a:solidFill>
              </a:rPr>
              <a:t>Penyusun</a:t>
            </a:r>
            <a:r>
              <a:rPr lang="id-ID" sz="3600" dirty="0" smtClean="0">
                <a:solidFill>
                  <a:schemeClr val="bg1"/>
                </a:solidFill>
              </a:rPr>
              <a:t>: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11424" y="1412776"/>
            <a:ext cx="7584504" cy="516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Alif</a:t>
            </a:r>
            <a:r>
              <a:rPr lang="en-US" sz="1200" b="1" dirty="0"/>
              <a:t> Akbar </a:t>
            </a:r>
            <a:r>
              <a:rPr lang="en-US" sz="1200" b="1" dirty="0" err="1"/>
              <a:t>Fitrawan</a:t>
            </a:r>
            <a:r>
              <a:rPr lang="en-US" sz="1200" b="1" dirty="0"/>
              <a:t>, </a:t>
            </a:r>
            <a:r>
              <a:rPr lang="en-US" sz="1200" b="1" dirty="0" err="1"/>
              <a:t>S.Pd</a:t>
            </a:r>
            <a:r>
              <a:rPr lang="en-US" sz="1200" b="1" dirty="0"/>
              <a:t>, M. </a:t>
            </a:r>
            <a:r>
              <a:rPr lang="en-US" sz="1200" b="1" dirty="0" err="1"/>
              <a:t>Kom</a:t>
            </a:r>
            <a:r>
              <a:rPr lang="en-US" sz="1200" b="1" dirty="0"/>
              <a:t>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</a:t>
            </a:r>
            <a:r>
              <a:rPr lang="en-US" sz="1200" b="1" dirty="0" err="1"/>
              <a:t>Banyuwangi</a:t>
            </a:r>
            <a:r>
              <a:rPr lang="en-US" sz="1200" b="1" dirty="0"/>
              <a:t>); 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Anwar, </a:t>
            </a:r>
            <a:r>
              <a:rPr lang="en-US" sz="1200" b="1" dirty="0" err="1"/>
              <a:t>S.Si</a:t>
            </a:r>
            <a:r>
              <a:rPr lang="en-US" sz="1200" b="1" dirty="0"/>
              <a:t>, MCs.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</a:t>
            </a:r>
            <a:r>
              <a:rPr lang="en-US" sz="1200" b="1" dirty="0" err="1"/>
              <a:t>Lhokseumawe</a:t>
            </a:r>
            <a:r>
              <a:rPr lang="en-US" sz="1200" b="1" dirty="0"/>
              <a:t>); 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Eddo </a:t>
            </a:r>
            <a:r>
              <a:rPr lang="en-US" sz="1200" b="1" dirty="0" err="1"/>
              <a:t>Fajar</a:t>
            </a:r>
            <a:r>
              <a:rPr lang="en-US" sz="1200" b="1" dirty="0"/>
              <a:t> </a:t>
            </a:r>
            <a:r>
              <a:rPr lang="en-US" sz="1200" b="1" dirty="0" err="1"/>
              <a:t>Nugroho</a:t>
            </a:r>
            <a:r>
              <a:rPr lang="en-US" sz="1200" dirty="0"/>
              <a:t> </a:t>
            </a:r>
            <a:r>
              <a:rPr lang="en-US" sz="1200" b="1" dirty="0"/>
              <a:t>(BPPTIK </a:t>
            </a:r>
            <a:r>
              <a:rPr lang="en-US" sz="1200" b="1" dirty="0" err="1"/>
              <a:t>Cikarang</a:t>
            </a:r>
            <a:r>
              <a:rPr lang="en-US" sz="1200" b="1" dirty="0"/>
              <a:t>); 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Eddy </a:t>
            </a:r>
            <a:r>
              <a:rPr lang="en-US" sz="1200" b="1" dirty="0" err="1"/>
              <a:t>Tungadi</a:t>
            </a:r>
            <a:r>
              <a:rPr lang="en-US" sz="1200" b="1" dirty="0"/>
              <a:t>, S.T., M.T.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Ujung Pandang); 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Fitri</a:t>
            </a:r>
            <a:r>
              <a:rPr lang="en-US" sz="1200" b="1" dirty="0"/>
              <a:t> </a:t>
            </a:r>
            <a:r>
              <a:rPr lang="en-US" sz="1200" b="1" dirty="0" err="1"/>
              <a:t>Wibowo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Pontianak); 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Ghifari</a:t>
            </a:r>
            <a:r>
              <a:rPr lang="en-US" sz="1200" b="1" dirty="0"/>
              <a:t> </a:t>
            </a:r>
            <a:r>
              <a:rPr lang="en-US" sz="1200" b="1" dirty="0" err="1"/>
              <a:t>Munawar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Bandung); 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Hetty</a:t>
            </a:r>
            <a:r>
              <a:rPr lang="en-US" sz="1200" b="1" dirty="0"/>
              <a:t> </a:t>
            </a:r>
            <a:r>
              <a:rPr lang="en-US" sz="1200" b="1" dirty="0" err="1"/>
              <a:t>Meileni</a:t>
            </a:r>
            <a:r>
              <a:rPr lang="en-US" sz="1200" b="1" dirty="0"/>
              <a:t>, </a:t>
            </a:r>
            <a:r>
              <a:rPr lang="en-US" sz="1200" b="1" dirty="0" err="1"/>
              <a:t>S.Kom</a:t>
            </a:r>
            <a:r>
              <a:rPr lang="en-US" sz="1200" b="1" dirty="0"/>
              <a:t>., M.T.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</a:t>
            </a:r>
            <a:r>
              <a:rPr lang="en-US" sz="1200" b="1" dirty="0" err="1"/>
              <a:t>Sriwijaya</a:t>
            </a:r>
            <a:r>
              <a:rPr lang="en-US" sz="1200" b="1" dirty="0"/>
              <a:t>) ;</a:t>
            </a:r>
            <a:endParaRPr lang="en-US" sz="1200" dirty="0"/>
          </a:p>
          <a:p>
            <a:pPr marL="171450" indent="-171450" fontAlgn="b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I </a:t>
            </a:r>
            <a:r>
              <a:rPr lang="en-US" sz="1200" b="1" dirty="0" err="1"/>
              <a:t>Wayan</a:t>
            </a:r>
            <a:r>
              <a:rPr lang="en-US" sz="1200" b="1" dirty="0"/>
              <a:t> </a:t>
            </a:r>
            <a:r>
              <a:rPr lang="en-US" sz="1200" b="1" dirty="0" err="1"/>
              <a:t>Candra</a:t>
            </a:r>
            <a:r>
              <a:rPr lang="en-US" sz="1200" b="1" dirty="0"/>
              <a:t> </a:t>
            </a:r>
            <a:r>
              <a:rPr lang="en-US" sz="1200" b="1" dirty="0" err="1"/>
              <a:t>Winetra</a:t>
            </a:r>
            <a:r>
              <a:rPr lang="en-US" sz="1200" b="1" dirty="0"/>
              <a:t>, </a:t>
            </a:r>
            <a:r>
              <a:rPr lang="en-US" sz="1200" b="1" dirty="0" err="1"/>
              <a:t>S.Kom</a:t>
            </a:r>
            <a:r>
              <a:rPr lang="en-US" sz="1200" b="1" dirty="0"/>
              <a:t>., </a:t>
            </a:r>
            <a:r>
              <a:rPr lang="en-US" sz="1200" b="1" dirty="0" err="1"/>
              <a:t>M.Kom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Bali)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Irkham</a:t>
            </a:r>
            <a:r>
              <a:rPr lang="en-US" sz="1200" b="1" dirty="0"/>
              <a:t> Huda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Vokasi</a:t>
            </a:r>
            <a:r>
              <a:rPr lang="en-US" sz="1200" b="1" dirty="0"/>
              <a:t> UGM)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Josseano</a:t>
            </a:r>
            <a:r>
              <a:rPr lang="en-US" sz="1200" b="1" dirty="0"/>
              <a:t> </a:t>
            </a:r>
            <a:r>
              <a:rPr lang="en-US" sz="1200" b="1" dirty="0" err="1"/>
              <a:t>Amakora</a:t>
            </a:r>
            <a:r>
              <a:rPr lang="en-US" sz="1200" b="1" dirty="0"/>
              <a:t> </a:t>
            </a:r>
            <a:r>
              <a:rPr lang="en-US" sz="1200" b="1" dirty="0" err="1"/>
              <a:t>Koli</a:t>
            </a:r>
            <a:r>
              <a:rPr lang="en-US" sz="1200" b="1" dirty="0"/>
              <a:t> </a:t>
            </a:r>
            <a:r>
              <a:rPr lang="en-US" sz="1200" b="1" dirty="0" err="1"/>
              <a:t>Parera</a:t>
            </a:r>
            <a:r>
              <a:rPr lang="en-US" sz="1200" b="1" dirty="0"/>
              <a:t>, </a:t>
            </a:r>
            <a:r>
              <a:rPr lang="en-US" sz="1200" b="1" dirty="0" err="1"/>
              <a:t>S.Kom</a:t>
            </a:r>
            <a:r>
              <a:rPr lang="en-US" sz="1200" b="1" dirty="0"/>
              <a:t>., M.T.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Ambon) ;</a:t>
            </a:r>
            <a:endParaRPr lang="en-US" sz="1200" dirty="0"/>
          </a:p>
          <a:p>
            <a:pPr marL="171450" indent="-171450" fontAlgn="b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I </a:t>
            </a:r>
            <a:r>
              <a:rPr lang="en-US" sz="1200" b="1" dirty="0" err="1"/>
              <a:t>Komang</a:t>
            </a:r>
            <a:r>
              <a:rPr lang="en-US" sz="1200" b="1" dirty="0"/>
              <a:t> </a:t>
            </a:r>
            <a:r>
              <a:rPr lang="en-US" sz="1200" b="1" dirty="0" err="1"/>
              <a:t>Sugiartha</a:t>
            </a:r>
            <a:r>
              <a:rPr lang="en-US" sz="1200" b="1" dirty="0"/>
              <a:t>, </a:t>
            </a:r>
            <a:r>
              <a:rPr lang="en-US" sz="1200" b="1" dirty="0" err="1"/>
              <a:t>S.Kom</a:t>
            </a:r>
            <a:r>
              <a:rPr lang="en-US" sz="1200" b="1" dirty="0"/>
              <a:t>., MMSI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Universitas</a:t>
            </a:r>
            <a:r>
              <a:rPr lang="en-US" sz="1200" b="1" dirty="0"/>
              <a:t> </a:t>
            </a:r>
            <a:r>
              <a:rPr lang="en-US" sz="1200" b="1" dirty="0" err="1"/>
              <a:t>Gunadarma</a:t>
            </a:r>
            <a:r>
              <a:rPr lang="en-US" sz="1200" b="1" dirty="0"/>
              <a:t>) ;</a:t>
            </a:r>
            <a:endParaRPr lang="en-US" sz="1200" dirty="0"/>
          </a:p>
          <a:p>
            <a:pPr marL="171450" indent="-171450" fontAlgn="b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Lucia Sri Istiyowati, </a:t>
            </a:r>
            <a:r>
              <a:rPr lang="en-US" sz="1200" b="1" dirty="0" err="1"/>
              <a:t>M.Kom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Institut</a:t>
            </a:r>
            <a:r>
              <a:rPr lang="en-US" sz="1200" b="1" dirty="0"/>
              <a:t> </a:t>
            </a:r>
            <a:r>
              <a:rPr lang="en-US" sz="1200" b="1" dirty="0" err="1"/>
              <a:t>Perbanas</a:t>
            </a:r>
            <a:r>
              <a:rPr lang="en-US" sz="1200" b="1" dirty="0"/>
              <a:t>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Maksy</a:t>
            </a:r>
            <a:r>
              <a:rPr lang="en-US" sz="1200" b="1" dirty="0"/>
              <a:t> </a:t>
            </a:r>
            <a:r>
              <a:rPr lang="en-US" sz="1200" b="1" dirty="0" err="1"/>
              <a:t>Sendiang,ST,MIT</a:t>
            </a:r>
            <a:r>
              <a:rPr lang="en-US" sz="1200" dirty="0"/>
              <a:t> </a:t>
            </a:r>
            <a:r>
              <a:rPr lang="en-US" sz="1200" b="1" dirty="0"/>
              <a:t>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Manado) ;</a:t>
            </a:r>
            <a:endParaRPr lang="en-US" sz="1200" dirty="0"/>
          </a:p>
          <a:p>
            <a:pPr marL="171450" indent="-171450" fontAlgn="b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Medi</a:t>
            </a:r>
            <a:r>
              <a:rPr lang="en-US" sz="1200" b="1" dirty="0"/>
              <a:t> </a:t>
            </a:r>
            <a:r>
              <a:rPr lang="en-US" sz="1200" b="1" dirty="0" err="1"/>
              <a:t>Noviana</a:t>
            </a:r>
            <a:r>
              <a:rPr lang="en-US" sz="1200" b="1" dirty="0"/>
              <a:t> (</a:t>
            </a:r>
            <a:r>
              <a:rPr lang="en-US" sz="1200" b="1" dirty="0" err="1"/>
              <a:t>Universitas</a:t>
            </a:r>
            <a:r>
              <a:rPr lang="en-US" sz="1200" b="1" dirty="0"/>
              <a:t> </a:t>
            </a:r>
            <a:r>
              <a:rPr lang="en-US" sz="1200" b="1" dirty="0" err="1"/>
              <a:t>Gunadarma</a:t>
            </a:r>
            <a:r>
              <a:rPr lang="en-US" sz="1200" b="1" dirty="0"/>
              <a:t>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Muhammad </a:t>
            </a:r>
            <a:r>
              <a:rPr lang="en-US" sz="1200" b="1" dirty="0" err="1"/>
              <a:t>Nashrullah</a:t>
            </a:r>
            <a:r>
              <a:rPr lang="en-US" sz="1200" b="1" dirty="0"/>
              <a:t>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</a:t>
            </a:r>
            <a:r>
              <a:rPr lang="en-US" sz="1200" b="1" dirty="0" err="1"/>
              <a:t>Batam</a:t>
            </a:r>
            <a:r>
              <a:rPr lang="en-US" sz="1200" b="1" dirty="0"/>
              <a:t>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Nat. I Made </a:t>
            </a:r>
            <a:r>
              <a:rPr lang="en-US" sz="1200" b="1" dirty="0" err="1"/>
              <a:t>Wiryana</a:t>
            </a:r>
            <a:r>
              <a:rPr lang="en-US" sz="1200" b="1" dirty="0"/>
              <a:t>, </a:t>
            </a:r>
            <a:r>
              <a:rPr lang="en-US" sz="1200" b="1" dirty="0" err="1"/>
              <a:t>S.Si</a:t>
            </a:r>
            <a:r>
              <a:rPr lang="en-US" sz="1200" b="1" dirty="0"/>
              <a:t>., </a:t>
            </a:r>
            <a:r>
              <a:rPr lang="en-US" sz="1200" b="1" dirty="0" err="1"/>
              <a:t>S.Kom</a:t>
            </a:r>
            <a:r>
              <a:rPr lang="en-US" sz="1200" b="1" dirty="0"/>
              <a:t>., M.Sc. (</a:t>
            </a:r>
            <a:r>
              <a:rPr lang="en-US" sz="1200" b="1" dirty="0" err="1"/>
              <a:t>Universitas</a:t>
            </a:r>
            <a:r>
              <a:rPr lang="en-US" sz="1200" b="1" dirty="0"/>
              <a:t> </a:t>
            </a:r>
            <a:r>
              <a:rPr lang="en-US" sz="1200" b="1" dirty="0" err="1"/>
              <a:t>Gunadarma</a:t>
            </a:r>
            <a:r>
              <a:rPr lang="en-US" sz="1200" b="1" dirty="0"/>
              <a:t>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Rika </a:t>
            </a:r>
            <a:r>
              <a:rPr lang="en-US" sz="1200" b="1" dirty="0" err="1"/>
              <a:t>Idmayanti</a:t>
            </a:r>
            <a:r>
              <a:rPr lang="en-US" sz="1200" b="1" dirty="0"/>
              <a:t>, ST, </a:t>
            </a:r>
            <a:r>
              <a:rPr lang="en-US" sz="1200" b="1" dirty="0" err="1"/>
              <a:t>M.Kom</a:t>
            </a:r>
            <a:r>
              <a:rPr lang="en-US" sz="1200" b="1" dirty="0"/>
              <a:t>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Padang)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Rizky</a:t>
            </a:r>
            <a:r>
              <a:rPr lang="en-US" sz="1200" b="1" dirty="0"/>
              <a:t> </a:t>
            </a:r>
            <a:r>
              <a:rPr lang="en-US" sz="1200" b="1" dirty="0" err="1"/>
              <a:t>Yuniar</a:t>
            </a:r>
            <a:r>
              <a:rPr lang="en-US" sz="1200" b="1" dirty="0"/>
              <a:t> </a:t>
            </a:r>
            <a:r>
              <a:rPr lang="en-US" sz="1200" b="1" dirty="0" err="1"/>
              <a:t>Hakkun</a:t>
            </a:r>
            <a:r>
              <a:rPr lang="en-US" sz="1200" b="1" dirty="0"/>
              <a:t>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Elektronik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Surabaya)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/>
              <a:t>Robinson </a:t>
            </a:r>
            <a:r>
              <a:rPr lang="en-US" sz="1200" b="1" dirty="0" err="1"/>
              <a:t>A.Wadu,ST.,MT</a:t>
            </a:r>
            <a:r>
              <a:rPr lang="en-US" sz="1200" b="1" dirty="0"/>
              <a:t>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</a:t>
            </a:r>
            <a:r>
              <a:rPr lang="en-US" sz="1200" b="1" dirty="0" err="1"/>
              <a:t>Kupang</a:t>
            </a:r>
            <a:r>
              <a:rPr lang="en-US" sz="1200" b="1" dirty="0"/>
              <a:t>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Roslina</a:t>
            </a:r>
            <a:r>
              <a:rPr lang="en-US" sz="1200" b="1" dirty="0"/>
              <a:t>. M.IT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Medan)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Sukamto</a:t>
            </a:r>
            <a:r>
              <a:rPr lang="en-US" sz="1200" b="1" dirty="0"/>
              <a:t>, </a:t>
            </a:r>
            <a:r>
              <a:rPr lang="en-US" sz="1200" b="1" dirty="0" err="1"/>
              <a:t>SKom</a:t>
            </a:r>
            <a:r>
              <a:rPr lang="en-US" sz="1200" b="1" dirty="0"/>
              <a:t>., MT.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Semarang)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Syamsi</a:t>
            </a:r>
            <a:r>
              <a:rPr lang="en-US" sz="1200" b="1" dirty="0"/>
              <a:t> </a:t>
            </a:r>
            <a:r>
              <a:rPr lang="en-US" sz="1200" b="1" dirty="0" err="1"/>
              <a:t>Dwi</a:t>
            </a:r>
            <a:r>
              <a:rPr lang="en-US" sz="1200" b="1" dirty="0"/>
              <a:t> </a:t>
            </a:r>
            <a:r>
              <a:rPr lang="en-US" sz="1200" b="1" dirty="0" err="1"/>
              <a:t>Cahya</a:t>
            </a:r>
            <a:r>
              <a:rPr lang="en-US" sz="1200" b="1" dirty="0"/>
              <a:t>, </a:t>
            </a:r>
            <a:r>
              <a:rPr lang="en-US" sz="1200" b="1" dirty="0" err="1"/>
              <a:t>M.Kom</a:t>
            </a:r>
            <a:r>
              <a:rPr lang="en-US" sz="1200" b="1" dirty="0"/>
              <a:t>.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Jakarta) ;</a:t>
            </a:r>
            <a:endParaRPr lang="en-US" sz="1200" dirty="0"/>
          </a:p>
          <a:p>
            <a:pPr marL="171450" indent="-171450" fontAlgn="ctr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Syamsul</a:t>
            </a:r>
            <a:r>
              <a:rPr lang="en-US" sz="1200" b="1" dirty="0"/>
              <a:t> </a:t>
            </a:r>
            <a:r>
              <a:rPr lang="en-US" sz="1200" b="1" dirty="0" err="1"/>
              <a:t>Arifin</a:t>
            </a:r>
            <a:r>
              <a:rPr lang="en-US" sz="1200" b="1" dirty="0"/>
              <a:t>, </a:t>
            </a:r>
            <a:r>
              <a:rPr lang="en-US" sz="1200" b="1" dirty="0" err="1"/>
              <a:t>S.Kom</a:t>
            </a:r>
            <a:r>
              <a:rPr lang="en-US" sz="1200" b="1" dirty="0"/>
              <a:t>, M.Cs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</a:t>
            </a:r>
            <a:r>
              <a:rPr lang="en-US" sz="1200" b="1" dirty="0" err="1"/>
              <a:t>Jember</a:t>
            </a:r>
            <a:r>
              <a:rPr lang="en-US" sz="1200" b="1" dirty="0"/>
              <a:t>) ;</a:t>
            </a:r>
            <a:endParaRPr lang="en-US" sz="1200" dirty="0"/>
          </a:p>
          <a:p>
            <a:pPr marL="171450" indent="-171450" fontAlgn="b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Usmanudin</a:t>
            </a:r>
            <a:r>
              <a:rPr lang="en-US" sz="1200" b="1" dirty="0"/>
              <a:t> (</a:t>
            </a:r>
            <a:r>
              <a:rPr lang="en-US" sz="1200" b="1" dirty="0" err="1"/>
              <a:t>Universitas</a:t>
            </a:r>
            <a:r>
              <a:rPr lang="en-US" sz="1200" b="1" dirty="0"/>
              <a:t> </a:t>
            </a:r>
            <a:r>
              <a:rPr lang="en-US" sz="1200" b="1" dirty="0" err="1"/>
              <a:t>Gunadarma</a:t>
            </a:r>
            <a:r>
              <a:rPr lang="en-US" sz="1200" b="1" dirty="0"/>
              <a:t>) ;</a:t>
            </a:r>
            <a:endParaRPr lang="en-US" sz="1200" dirty="0"/>
          </a:p>
          <a:p>
            <a:pPr marL="171450" indent="-171450">
              <a:lnSpc>
                <a:spcPct val="110000"/>
              </a:lnSpc>
              <a:buFont typeface="Arial"/>
              <a:buChar char="•"/>
            </a:pPr>
            <a:r>
              <a:rPr lang="en-US" sz="1200" b="1" dirty="0" err="1"/>
              <a:t>Wandy</a:t>
            </a:r>
            <a:r>
              <a:rPr lang="en-US" sz="1200" b="1" dirty="0"/>
              <a:t> </a:t>
            </a:r>
            <a:r>
              <a:rPr lang="en-US" sz="1200" b="1" dirty="0" err="1"/>
              <a:t>Alifha</a:t>
            </a:r>
            <a:r>
              <a:rPr lang="en-US" sz="1200" b="1" dirty="0"/>
              <a:t> </a:t>
            </a:r>
            <a:r>
              <a:rPr lang="en-US" sz="1200" b="1" dirty="0" err="1"/>
              <a:t>Saputra</a:t>
            </a:r>
            <a:r>
              <a:rPr lang="en-US" sz="1200" b="1" dirty="0"/>
              <a:t> (</a:t>
            </a:r>
            <a:r>
              <a:rPr lang="en-US" sz="1200" b="1" dirty="0" err="1"/>
              <a:t>Politeknik</a:t>
            </a:r>
            <a:r>
              <a:rPr lang="en-US" sz="1200" b="1" dirty="0"/>
              <a:t> </a:t>
            </a:r>
            <a:r>
              <a:rPr lang="en-US" sz="1200" b="1" dirty="0" err="1"/>
              <a:t>Negeri</a:t>
            </a:r>
            <a:r>
              <a:rPr lang="en-US" sz="1200" b="1" dirty="0"/>
              <a:t> Banjarmasin) ;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633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3432" y="764704"/>
            <a:ext cx="643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Layer </a:t>
            </a:r>
            <a:r>
              <a:rPr lang="id-ID" sz="2400" b="1" dirty="0" smtClean="0">
                <a:solidFill>
                  <a:schemeClr val="bg1"/>
                </a:solidFill>
              </a:rPr>
              <a:t>A</a:t>
            </a:r>
            <a:r>
              <a:rPr lang="en-US" sz="2400" b="1" dirty="0" err="1" smtClean="0">
                <a:solidFill>
                  <a:schemeClr val="bg1"/>
                </a:solidFill>
              </a:rPr>
              <a:t>pplication</a:t>
            </a:r>
            <a:r>
              <a:rPr lang="en-US" sz="2400" b="1" dirty="0" smtClean="0">
                <a:solidFill>
                  <a:schemeClr val="bg1"/>
                </a:solidFill>
              </a:rPr>
              <a:t> and </a:t>
            </a:r>
            <a:r>
              <a:rPr lang="id-ID" sz="2400" b="1" dirty="0" smtClean="0">
                <a:solidFill>
                  <a:schemeClr val="bg1"/>
                </a:solidFill>
              </a:rPr>
              <a:t>W</a:t>
            </a:r>
            <a:r>
              <a:rPr lang="en-US" sz="2400" b="1" dirty="0" err="1" smtClean="0">
                <a:solidFill>
                  <a:schemeClr val="bg1"/>
                </a:solidFill>
              </a:rPr>
              <a:t>idget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3462099"/>
            <a:ext cx="9941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Layer Applications </a:t>
            </a:r>
            <a:r>
              <a:rPr lang="en-US" sz="2400" b="1" dirty="0" err="1">
                <a:solidFill>
                  <a:srgbClr val="FF0000"/>
                </a:solidFill>
              </a:rPr>
              <a:t>dan</a:t>
            </a:r>
            <a:r>
              <a:rPr lang="en-US" sz="2400" b="1" dirty="0">
                <a:solidFill>
                  <a:srgbClr val="FF0000"/>
                </a:solidFill>
              </a:rPr>
              <a:t> Widget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layer </a:t>
            </a:r>
            <a:r>
              <a:rPr lang="en-US" sz="2400" dirty="0" err="1"/>
              <a:t>pertama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OS </a:t>
            </a:r>
            <a:r>
              <a:rPr lang="en-US" sz="2400" dirty="0" smtClean="0"/>
              <a:t>Android</a:t>
            </a:r>
            <a:r>
              <a:rPr lang="id-ID" sz="2400" dirty="0"/>
              <a:t> </a:t>
            </a:r>
            <a:r>
              <a:rPr lang="id-ID" sz="2400" dirty="0" smtClean="0"/>
              <a:t>: adalah </a:t>
            </a:r>
            <a:r>
              <a:rPr lang="en-US" sz="2400" dirty="0" smtClean="0"/>
              <a:t>layer </a:t>
            </a:r>
            <a:r>
              <a:rPr lang="en-US" sz="2400" dirty="0"/>
              <a:t>Applications </a:t>
            </a:r>
            <a:r>
              <a:rPr lang="en-US" sz="2400" dirty="0" err="1"/>
              <a:t>dan</a:t>
            </a:r>
            <a:r>
              <a:rPr lang="en-US" sz="2400" dirty="0"/>
              <a:t> Widget.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628800"/>
            <a:ext cx="11183156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7" y="1412776"/>
            <a:ext cx="11485973" cy="2016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707" y="3861048"/>
            <a:ext cx="9941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Layer Applications </a:t>
            </a:r>
            <a:r>
              <a:rPr lang="en-US" sz="2400" b="1" dirty="0" smtClean="0">
                <a:solidFill>
                  <a:srgbClr val="FF0000"/>
                </a:solidFill>
              </a:rPr>
              <a:t>Framework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layer </a:t>
            </a:r>
            <a:r>
              <a:rPr lang="en-US" sz="2400" dirty="0" err="1" smtClean="0"/>
              <a:t>kedua</a:t>
            </a:r>
            <a:r>
              <a:rPr lang="en-US" sz="2400" dirty="0" smtClean="0"/>
              <a:t> </a:t>
            </a:r>
            <a:r>
              <a:rPr lang="en-US" sz="2400" dirty="0" err="1"/>
              <a:t>pada</a:t>
            </a:r>
            <a:r>
              <a:rPr lang="en-US" sz="2400" dirty="0"/>
              <a:t> OS </a:t>
            </a:r>
            <a:r>
              <a:rPr lang="en-US" sz="2400" dirty="0" smtClean="0"/>
              <a:t>Android</a:t>
            </a:r>
            <a:r>
              <a:rPr lang="id-ID" sz="2400" dirty="0"/>
              <a:t> </a:t>
            </a:r>
            <a:r>
              <a:rPr lang="id-ID" sz="2400" dirty="0" smtClean="0"/>
              <a:t>: adalah </a:t>
            </a:r>
            <a:r>
              <a:rPr lang="en-US" sz="2400" dirty="0" smtClean="0"/>
              <a:t>layer </a:t>
            </a:r>
            <a:r>
              <a:rPr lang="en-US" sz="2400" dirty="0"/>
              <a:t>Applications </a:t>
            </a:r>
            <a:r>
              <a:rPr lang="en-US" sz="2400" dirty="0" smtClean="0"/>
              <a:t>Framework.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96362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20178887</TotalTime>
  <Words>3923</Words>
  <Application>Microsoft Macintosh PowerPoint</Application>
  <PresentationFormat>Custom</PresentationFormat>
  <Paragraphs>607</Paragraphs>
  <Slides>72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powerpoint-template-apr7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Lucia Sri  Istiyowati</cp:lastModifiedBy>
  <cp:revision>722</cp:revision>
  <dcterms:created xsi:type="dcterms:W3CDTF">2011-05-21T14:11:58Z</dcterms:created>
  <dcterms:modified xsi:type="dcterms:W3CDTF">2019-06-18T08:54:42Z</dcterms:modified>
</cp:coreProperties>
</file>